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1" r:id="rId2"/>
  </p:sldMasterIdLst>
  <p:notesMasterIdLst>
    <p:notesMasterId r:id="rId23"/>
  </p:notesMasterIdLst>
  <p:sldIdLst>
    <p:sldId id="275" r:id="rId3"/>
    <p:sldId id="453" r:id="rId4"/>
    <p:sldId id="472" r:id="rId5"/>
    <p:sldId id="470" r:id="rId6"/>
    <p:sldId id="480" r:id="rId7"/>
    <p:sldId id="385" r:id="rId8"/>
    <p:sldId id="482" r:id="rId9"/>
    <p:sldId id="481" r:id="rId10"/>
    <p:sldId id="471" r:id="rId11"/>
    <p:sldId id="435" r:id="rId12"/>
    <p:sldId id="473" r:id="rId13"/>
    <p:sldId id="440" r:id="rId14"/>
    <p:sldId id="466" r:id="rId15"/>
    <p:sldId id="474" r:id="rId16"/>
    <p:sldId id="476" r:id="rId17"/>
    <p:sldId id="478" r:id="rId18"/>
    <p:sldId id="477" r:id="rId19"/>
    <p:sldId id="475" r:id="rId20"/>
    <p:sldId id="479" r:id="rId21"/>
    <p:sldId id="314" r:id="rId22"/>
  </p:sldIdLst>
  <p:sldSz cx="9144000" cy="6858000" type="screen4x3"/>
  <p:notesSz cx="7104063"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D9FD"/>
    <a:srgbClr val="4F81BD"/>
    <a:srgbClr val="004D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0017" autoAdjust="0"/>
    <p:restoredTop sz="88200" autoAdjust="0"/>
  </p:normalViewPr>
  <p:slideViewPr>
    <p:cSldViewPr>
      <p:cViewPr varScale="1">
        <p:scale>
          <a:sx n="115" d="100"/>
          <a:sy n="115" d="100"/>
        </p:scale>
        <p:origin x="2208" y="10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57" d="100"/>
          <a:sy n="57" d="100"/>
        </p:scale>
        <p:origin x="-3030" y="-96"/>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78427" cy="511731"/>
          </a:xfrm>
          <a:prstGeom prst="rect">
            <a:avLst/>
          </a:prstGeom>
        </p:spPr>
        <p:txBody>
          <a:bodyPr vert="horz" lIns="94796" tIns="47398" rIns="94796" bIns="47398" rtlCol="0"/>
          <a:lstStyle>
            <a:lvl1pPr algn="l">
              <a:defRPr sz="1200"/>
            </a:lvl1pPr>
          </a:lstStyle>
          <a:p>
            <a:endParaRPr lang="es-ES"/>
          </a:p>
        </p:txBody>
      </p:sp>
      <p:sp>
        <p:nvSpPr>
          <p:cNvPr id="3" name="2 Marcador de fecha"/>
          <p:cNvSpPr>
            <a:spLocks noGrp="1"/>
          </p:cNvSpPr>
          <p:nvPr>
            <p:ph type="dt" idx="1"/>
          </p:nvPr>
        </p:nvSpPr>
        <p:spPr>
          <a:xfrm>
            <a:off x="4023993" y="0"/>
            <a:ext cx="3078427" cy="511731"/>
          </a:xfrm>
          <a:prstGeom prst="rect">
            <a:avLst/>
          </a:prstGeom>
        </p:spPr>
        <p:txBody>
          <a:bodyPr vert="horz" lIns="94796" tIns="47398" rIns="94796" bIns="47398" rtlCol="0"/>
          <a:lstStyle>
            <a:lvl1pPr algn="r">
              <a:defRPr sz="1200"/>
            </a:lvl1pPr>
          </a:lstStyle>
          <a:p>
            <a:fld id="{F3B75D60-0FFD-4E94-A72F-827F2A3960BD}" type="datetimeFigureOut">
              <a:rPr lang="es-ES" smtClean="0"/>
              <a:pPr/>
              <a:t>11/10/2021</a:t>
            </a:fld>
            <a:endParaRPr lang="es-ES"/>
          </a:p>
        </p:txBody>
      </p:sp>
      <p:sp>
        <p:nvSpPr>
          <p:cNvPr id="4" name="3 Marcador de imagen de diapositiva"/>
          <p:cNvSpPr>
            <a:spLocks noGrp="1" noRot="1" noChangeAspect="1"/>
          </p:cNvSpPr>
          <p:nvPr>
            <p:ph type="sldImg" idx="2"/>
          </p:nvPr>
        </p:nvSpPr>
        <p:spPr>
          <a:xfrm>
            <a:off x="993775" y="768350"/>
            <a:ext cx="5116513" cy="3836988"/>
          </a:xfrm>
          <a:prstGeom prst="rect">
            <a:avLst/>
          </a:prstGeom>
          <a:noFill/>
          <a:ln w="12700">
            <a:solidFill>
              <a:prstClr val="black"/>
            </a:solidFill>
          </a:ln>
        </p:spPr>
        <p:txBody>
          <a:bodyPr vert="horz" lIns="94796" tIns="47398" rIns="94796" bIns="47398" rtlCol="0" anchor="ctr"/>
          <a:lstStyle/>
          <a:p>
            <a:endParaRPr lang="es-ES"/>
          </a:p>
        </p:txBody>
      </p:sp>
      <p:sp>
        <p:nvSpPr>
          <p:cNvPr id="5" name="4 Marcador de notas"/>
          <p:cNvSpPr>
            <a:spLocks noGrp="1"/>
          </p:cNvSpPr>
          <p:nvPr>
            <p:ph type="body" sz="quarter" idx="3"/>
          </p:nvPr>
        </p:nvSpPr>
        <p:spPr>
          <a:xfrm>
            <a:off x="710407" y="4861442"/>
            <a:ext cx="5683250" cy="4605576"/>
          </a:xfrm>
          <a:prstGeom prst="rect">
            <a:avLst/>
          </a:prstGeom>
        </p:spPr>
        <p:txBody>
          <a:bodyPr vert="horz" lIns="94796" tIns="47398" rIns="94796" bIns="47398"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1" y="9721106"/>
            <a:ext cx="3078427" cy="511731"/>
          </a:xfrm>
          <a:prstGeom prst="rect">
            <a:avLst/>
          </a:prstGeom>
        </p:spPr>
        <p:txBody>
          <a:bodyPr vert="horz" lIns="94796" tIns="47398" rIns="94796" bIns="47398"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4023993" y="9721106"/>
            <a:ext cx="3078427" cy="511731"/>
          </a:xfrm>
          <a:prstGeom prst="rect">
            <a:avLst/>
          </a:prstGeom>
        </p:spPr>
        <p:txBody>
          <a:bodyPr vert="horz" lIns="94796" tIns="47398" rIns="94796" bIns="47398" rtlCol="0" anchor="b"/>
          <a:lstStyle>
            <a:lvl1pPr algn="r">
              <a:defRPr sz="1200"/>
            </a:lvl1pPr>
          </a:lstStyle>
          <a:p>
            <a:fld id="{E6177404-1C19-4F04-A8A7-750A27E5176E}"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6177404-1C19-4F04-A8A7-750A27E5176E}" type="slidenum">
              <a:rPr lang="es-ES" smtClean="0"/>
              <a:pPr/>
              <a:t>1</a:t>
            </a:fld>
            <a:endParaRPr lang="es-ES" dirty="0"/>
          </a:p>
        </p:txBody>
      </p:sp>
    </p:spTree>
    <p:extLst>
      <p:ext uri="{BB962C8B-B14F-4D97-AF65-F5344CB8AC3E}">
        <p14:creationId xmlns:p14="http://schemas.microsoft.com/office/powerpoint/2010/main" val="2971359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Nueva diapositiv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hasCustomPrompt="1"/>
          </p:nvPr>
        </p:nvSpPr>
        <p:spPr>
          <a:xfrm>
            <a:off x="467544" y="2348879"/>
            <a:ext cx="8229600" cy="3672409"/>
          </a:xfrm>
          <a:prstGeom prst="rect">
            <a:avLst/>
          </a:prstGeom>
        </p:spPr>
        <p:txBody>
          <a:bodyPr/>
          <a:lstStyle>
            <a:lvl1pPr>
              <a:buNone/>
              <a:defRPr sz="1800" baseline="0">
                <a:solidFill>
                  <a:srgbClr val="004D9D"/>
                </a:solidFill>
                <a:latin typeface="Arial" pitchFamily="34" charset="0"/>
              </a:defRPr>
            </a:lvl1pPr>
          </a:lstStyle>
          <a:p>
            <a:pPr lvl="0"/>
            <a:r>
              <a:rPr lang="es-ES" dirty="0" smtClean="0"/>
              <a:t>Texto en </a:t>
            </a:r>
            <a:r>
              <a:rPr lang="es-ES" dirty="0" err="1" smtClean="0"/>
              <a:t>arial</a:t>
            </a:r>
            <a:r>
              <a:rPr lang="es-ES" dirty="0" smtClean="0"/>
              <a:t> 18 o 16</a:t>
            </a:r>
          </a:p>
        </p:txBody>
      </p:sp>
      <p:sp>
        <p:nvSpPr>
          <p:cNvPr id="2" name="1 Título"/>
          <p:cNvSpPr>
            <a:spLocks noGrp="1"/>
          </p:cNvSpPr>
          <p:nvPr>
            <p:ph type="title" hasCustomPrompt="1"/>
          </p:nvPr>
        </p:nvSpPr>
        <p:spPr>
          <a:xfrm>
            <a:off x="395536" y="1124744"/>
            <a:ext cx="8229600" cy="1143000"/>
          </a:xfrm>
        </p:spPr>
        <p:txBody>
          <a:bodyPr/>
          <a:lstStyle>
            <a:lvl1pPr>
              <a:defRPr sz="2400" baseline="0">
                <a:solidFill>
                  <a:srgbClr val="004D9D"/>
                </a:solidFill>
              </a:defRPr>
            </a:lvl1pPr>
          </a:lstStyle>
          <a:p>
            <a:r>
              <a:rPr lang="es-ES" dirty="0" smtClean="0"/>
              <a:t>Título de la diapositiva: </a:t>
            </a:r>
            <a:r>
              <a:rPr lang="es-ES" dirty="0" err="1" smtClean="0"/>
              <a:t>arial</a:t>
            </a:r>
            <a:r>
              <a:rPr lang="es-ES" dirty="0" smtClean="0"/>
              <a:t> 24</a:t>
            </a:r>
            <a:endParaRPr lang="es-ES" dirty="0"/>
          </a:p>
        </p:txBody>
      </p:sp>
      <p:sp>
        <p:nvSpPr>
          <p:cNvPr id="6" name="5 Marcador de número de diapositiva"/>
          <p:cNvSpPr>
            <a:spLocks noGrp="1"/>
          </p:cNvSpPr>
          <p:nvPr>
            <p:ph type="sldNum" sz="quarter" idx="12"/>
          </p:nvPr>
        </p:nvSpPr>
        <p:spPr>
          <a:xfrm>
            <a:off x="8316416" y="6376243"/>
            <a:ext cx="576064" cy="365125"/>
          </a:xfrm>
          <a:prstGeom prst="rect">
            <a:avLst/>
          </a:prstGeom>
        </p:spPr>
        <p:txBody>
          <a:bodyPr/>
          <a:lstStyle>
            <a:lvl1pPr>
              <a:defRPr sz="1200" baseline="0">
                <a:solidFill>
                  <a:srgbClr val="004D9D"/>
                </a:solidFill>
              </a:defRPr>
            </a:lvl1pPr>
          </a:lstStyle>
          <a:p>
            <a:fld id="{ECF6B554-FA5B-44EB-ADFB-9D57B1AE10D6}" type="slidenum">
              <a:rPr lang="es-ES" smtClean="0"/>
              <a:pPr/>
              <a:t>‹Nº›</a:t>
            </a:fld>
            <a:endParaRPr lang="es-ES" dirty="0"/>
          </a:p>
        </p:txBody>
      </p:sp>
      <p:sp>
        <p:nvSpPr>
          <p:cNvPr id="5" name="4 Marcador de pie de página"/>
          <p:cNvSpPr>
            <a:spLocks noGrp="1"/>
          </p:cNvSpPr>
          <p:nvPr>
            <p:ph type="ftr" sz="quarter" idx="11"/>
          </p:nvPr>
        </p:nvSpPr>
        <p:spPr>
          <a:xfrm>
            <a:off x="467544" y="6453336"/>
            <a:ext cx="7704856" cy="365125"/>
          </a:xfrm>
        </p:spPr>
        <p:txBody>
          <a:bodyPr/>
          <a:lstStyle>
            <a:lvl1pPr>
              <a:defRPr baseline="0"/>
            </a:lvl1pPr>
          </a:lstStyle>
          <a:p>
            <a:r>
              <a:rPr lang="es-ES" i="1" dirty="0" smtClean="0">
                <a:solidFill>
                  <a:srgbClr val="004D9D"/>
                </a:solidFill>
                <a:latin typeface="Arial" charset="0"/>
              </a:rPr>
              <a:t>Departamento/ Servicio de …, Delegación Especial /Delegación de…, Administración de...</a:t>
            </a:r>
          </a:p>
          <a:p>
            <a:endParaRPr lang="es-ES" dirty="0"/>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mas de Offic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5 Marcador de número de diapositiva"/>
          <p:cNvSpPr>
            <a:spLocks noGrp="1"/>
          </p:cNvSpPr>
          <p:nvPr>
            <p:ph type="sldNum" sz="quarter" idx="12"/>
          </p:nvPr>
        </p:nvSpPr>
        <p:spPr>
          <a:xfrm>
            <a:off x="8316416" y="6376243"/>
            <a:ext cx="576064" cy="365125"/>
          </a:xfrm>
          <a:prstGeom prst="rect">
            <a:avLst/>
          </a:prstGeom>
        </p:spPr>
        <p:txBody>
          <a:bodyPr/>
          <a:lstStyle>
            <a:lvl1pPr>
              <a:defRPr sz="1200" baseline="0">
                <a:solidFill>
                  <a:srgbClr val="004D9D"/>
                </a:solidFill>
              </a:defRPr>
            </a:lvl1pPr>
          </a:lstStyle>
          <a:p>
            <a:fld id="{ECF6B554-FA5B-44EB-ADFB-9D57B1AE10D6}" type="slidenum">
              <a:rPr lang="es-ES" smtClean="0"/>
              <a:pPr/>
              <a:t>‹Nº›</a:t>
            </a:fld>
            <a:endParaRPr lang="es-ES" dirty="0"/>
          </a:p>
        </p:txBody>
      </p:sp>
      <p:sp>
        <p:nvSpPr>
          <p:cNvPr id="4" name="4 Marcador de pie de página"/>
          <p:cNvSpPr>
            <a:spLocks noGrp="1"/>
          </p:cNvSpPr>
          <p:nvPr>
            <p:ph type="ftr" sz="quarter" idx="11"/>
          </p:nvPr>
        </p:nvSpPr>
        <p:spPr>
          <a:xfrm>
            <a:off x="467544" y="6453336"/>
            <a:ext cx="7704856" cy="365125"/>
          </a:xfrm>
        </p:spPr>
        <p:txBody>
          <a:bodyPr/>
          <a:lstStyle>
            <a:lvl1pPr>
              <a:defRPr baseline="0"/>
            </a:lvl1pPr>
          </a:lstStyle>
          <a:p>
            <a:r>
              <a:rPr lang="es-ES" i="1" dirty="0" smtClean="0">
                <a:solidFill>
                  <a:srgbClr val="004D9D"/>
                </a:solidFill>
                <a:latin typeface="Arial" charset="0"/>
              </a:rPr>
              <a:t>Departamento/ Servicio de …, Delegación Especial /Delegación de…, Administración de...</a:t>
            </a:r>
          </a:p>
          <a:p>
            <a:endParaRPr lang="es-ES" dirty="0"/>
          </a:p>
        </p:txBody>
      </p:sp>
      <p:sp>
        <p:nvSpPr>
          <p:cNvPr id="6" name="1 Título"/>
          <p:cNvSpPr>
            <a:spLocks noGrp="1"/>
          </p:cNvSpPr>
          <p:nvPr>
            <p:ph type="title" hasCustomPrompt="1"/>
          </p:nvPr>
        </p:nvSpPr>
        <p:spPr>
          <a:xfrm>
            <a:off x="395536" y="1124744"/>
            <a:ext cx="8229600" cy="1143000"/>
          </a:xfrm>
        </p:spPr>
        <p:txBody>
          <a:bodyPr/>
          <a:lstStyle>
            <a:lvl1pPr>
              <a:defRPr sz="2400" baseline="0">
                <a:solidFill>
                  <a:srgbClr val="004D9D"/>
                </a:solidFill>
              </a:defRPr>
            </a:lvl1pPr>
          </a:lstStyle>
          <a:p>
            <a:r>
              <a:rPr lang="es-ES" dirty="0" smtClean="0"/>
              <a:t>Título de la diapositiva: </a:t>
            </a:r>
            <a:r>
              <a:rPr lang="es-ES" dirty="0" err="1" smtClean="0"/>
              <a:t>arial</a:t>
            </a:r>
            <a:r>
              <a:rPr lang="es-ES" dirty="0" smtClean="0"/>
              <a:t> 24</a:t>
            </a:r>
            <a:endParaRPr lang="es-ES" dirty="0"/>
          </a:p>
        </p:txBody>
      </p:sp>
      <p:sp>
        <p:nvSpPr>
          <p:cNvPr id="7" name="2 Marcador de contenido"/>
          <p:cNvSpPr>
            <a:spLocks noGrp="1"/>
          </p:cNvSpPr>
          <p:nvPr>
            <p:ph idx="1"/>
          </p:nvPr>
        </p:nvSpPr>
        <p:spPr>
          <a:xfrm>
            <a:off x="467544" y="2132857"/>
            <a:ext cx="8229600" cy="4104456"/>
          </a:xfrm>
          <a:prstGeom prst="rect">
            <a:avLst/>
          </a:prstGeom>
        </p:spPr>
        <p:txBody>
          <a:bodyPr/>
          <a:lstStyle>
            <a:lvl1pPr>
              <a:buNone/>
              <a:defRPr/>
            </a:lvl1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6CD8B227-B526-4646-9580-4B735287F983}" type="datetimeFigureOut">
              <a:rPr lang="es-ES" smtClean="0"/>
              <a:pPr/>
              <a:t>11/10/2021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06A79ED3-8F3C-4EA9-B92B-C5BF224AB5A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6CD8B227-B526-4646-9580-4B735287F983}" type="datetimeFigureOut">
              <a:rPr lang="es-ES" smtClean="0"/>
              <a:pPr/>
              <a:t>11/10/2021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06A79ED3-8F3C-4EA9-B92B-C5BF224AB5A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6CD8B227-B526-4646-9580-4B735287F983}" type="datetimeFigureOut">
              <a:rPr lang="es-ES" smtClean="0"/>
              <a:pPr/>
              <a:t>11/10/2021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06A79ED3-8F3C-4EA9-B92B-C5BF224AB5A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6CD8B227-B526-4646-9580-4B735287F983}" type="datetimeFigureOut">
              <a:rPr lang="es-ES" smtClean="0"/>
              <a:pPr/>
              <a:t>11/10/2021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06A79ED3-8F3C-4EA9-B92B-C5BF224AB5A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 blanco">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3" name="2 Marcador de pie de página"/>
          <p:cNvSpPr>
            <a:spLocks noGrp="1"/>
          </p:cNvSpPr>
          <p:nvPr>
            <p:ph type="ftr" sz="quarter" idx="11"/>
          </p:nvPr>
        </p:nvSpPr>
        <p:spPr/>
        <p:txBody>
          <a:bodyPr/>
          <a:lstStyle/>
          <a:p>
            <a:r>
              <a:rPr lang="es-ES" i="1" dirty="0" smtClean="0">
                <a:solidFill>
                  <a:srgbClr val="004D9D"/>
                </a:solidFill>
                <a:latin typeface="Arial" charset="0"/>
              </a:rPr>
              <a:t>Departamento/ Servicio de …, Delegación Especial /Delegación de…, Administración de...</a:t>
            </a:r>
          </a:p>
          <a:p>
            <a:endParaRPr lang="es-ES" dirty="0"/>
          </a:p>
        </p:txBody>
      </p:sp>
      <p:sp>
        <p:nvSpPr>
          <p:cNvPr id="6" name="5 Marcador de número de diapositiva"/>
          <p:cNvSpPr txBox="1">
            <a:spLocks/>
          </p:cNvSpPr>
          <p:nvPr userDrawn="1"/>
        </p:nvSpPr>
        <p:spPr>
          <a:xfrm>
            <a:off x="8388424" y="6381328"/>
            <a:ext cx="576064" cy="365125"/>
          </a:xfrm>
          <a:prstGeom prst="rect">
            <a:avLst/>
          </a:prstGeom>
        </p:spPr>
        <p:txBody>
          <a:bodyPr/>
          <a:lstStyle>
            <a:lvl1pPr>
              <a:defRPr sz="1200" baseline="0">
                <a:solidFill>
                  <a:srgbClr val="004D9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F6B554-FA5B-44EB-ADFB-9D57B1AE10D6}" type="slidenum">
              <a:rPr kumimoji="0" lang="es-ES" sz="1200" b="0" i="0" u="none" strike="noStrike" kern="1200" cap="none" spc="0" normalizeH="0" baseline="0" noProof="0" smtClean="0">
                <a:ln>
                  <a:noFill/>
                </a:ln>
                <a:solidFill>
                  <a:srgbClr val="004D9D"/>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srgbClr val="004D9D"/>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6CD8B227-B526-4646-9580-4B735287F983}" type="datetimeFigureOut">
              <a:rPr lang="es-ES" smtClean="0"/>
              <a:pPr/>
              <a:t>11/10/2021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06A79ED3-8F3C-4EA9-B92B-C5BF224AB5A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a Fina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5 Marcador de pie de página"/>
          <p:cNvSpPr>
            <a:spLocks noGrp="1"/>
          </p:cNvSpPr>
          <p:nvPr>
            <p:ph type="ftr" sz="quarter" idx="11"/>
          </p:nvPr>
        </p:nvSpPr>
        <p:spPr/>
        <p:txBody>
          <a:bodyPr/>
          <a:lstStyle/>
          <a:p>
            <a:r>
              <a:rPr lang="es-ES" b="1" dirty="0" smtClean="0">
                <a:solidFill>
                  <a:srgbClr val="004D9D"/>
                </a:solidFill>
                <a:latin typeface="Arial" charset="0"/>
              </a:rPr>
              <a:t>www.agenciatributaria.es</a:t>
            </a:r>
          </a:p>
          <a:p>
            <a:endParaRPr lang="es-ES" dirty="0"/>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6CD8B227-B526-4646-9580-4B735287F983}" type="datetimeFigureOut">
              <a:rPr lang="es-ES" smtClean="0"/>
              <a:pPr/>
              <a:t>11/10/2021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06A79ED3-8F3C-4EA9-B92B-C5BF224AB5A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6CD8B227-B526-4646-9580-4B735287F983}" type="datetimeFigureOut">
              <a:rPr lang="es-ES" smtClean="0"/>
              <a:pPr/>
              <a:t>11/10/2021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06A79ED3-8F3C-4EA9-B92B-C5BF224AB5A2}"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48C28EFC-EA5D-4582-99A4-F0AC896C2FBB}" type="datetimeFigureOut">
              <a:rPr lang="es-ES" smtClean="0"/>
              <a:t>11/10/2021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425805060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C28EFC-EA5D-4582-99A4-F0AC896C2FBB}" type="datetimeFigureOut">
              <a:rPr lang="es-ES" smtClean="0"/>
              <a:t>11/10/2021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2183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48C28EFC-EA5D-4582-99A4-F0AC896C2FBB}" type="datetimeFigureOut">
              <a:rPr lang="es-ES" smtClean="0"/>
              <a:t>11/10/2021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3232449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C28EFC-EA5D-4582-99A4-F0AC896C2FBB}" type="datetimeFigureOut">
              <a:rPr lang="es-ES" smtClean="0"/>
              <a:t>11/10/2021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688226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C28EFC-EA5D-4582-99A4-F0AC896C2FBB}" type="datetimeFigureOut">
              <a:rPr lang="es-ES" smtClean="0"/>
              <a:t>11/10/2021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2305164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C28EFC-EA5D-4582-99A4-F0AC896C2FBB}" type="datetimeFigureOut">
              <a:rPr lang="es-ES" smtClean="0"/>
              <a:t>11/10/2021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3054968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C28EFC-EA5D-4582-99A4-F0AC896C2FBB}" type="datetimeFigureOut">
              <a:rPr lang="es-ES" smtClean="0"/>
              <a:t>11/10/2021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1133728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C28EFC-EA5D-4582-99A4-F0AC896C2FBB}" type="datetimeFigureOut">
              <a:rPr lang="es-ES" smtClean="0"/>
              <a:t>11/10/2021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1252925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C28EFC-EA5D-4582-99A4-F0AC896C2FBB}" type="datetimeFigureOut">
              <a:rPr lang="es-ES" smtClean="0"/>
              <a:t>11/10/2021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761907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C28EFC-EA5D-4582-99A4-F0AC896C2FBB}" type="datetimeFigureOut">
              <a:rPr lang="es-ES" smtClean="0"/>
              <a:t>11/10/2021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305386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C28EFC-EA5D-4582-99A4-F0AC896C2FBB}" type="datetimeFigureOut">
              <a:rPr lang="es-ES" smtClean="0"/>
              <a:t>11/10/2021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D6CCE08-F914-406F-B8FB-183A0A055060}" type="slidenum">
              <a:rPr lang="es-ES" smtClean="0"/>
              <a:t>‹Nº›</a:t>
            </a:fld>
            <a:endParaRPr lang="es-ES"/>
          </a:p>
        </p:txBody>
      </p:sp>
    </p:spTree>
    <p:extLst>
      <p:ext uri="{BB962C8B-B14F-4D97-AF65-F5344CB8AC3E}">
        <p14:creationId xmlns:p14="http://schemas.microsoft.com/office/powerpoint/2010/main" val="4139473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95536" y="1628800"/>
            <a:ext cx="8229600" cy="1143000"/>
          </a:xfrm>
          <a:prstGeom prst="rect">
            <a:avLst/>
          </a:prstGeom>
        </p:spPr>
        <p:txBody>
          <a:bodyPr vert="horz" lIns="91440" tIns="45720" rIns="91440" bIns="45720" rtlCol="0" anchor="ctr">
            <a:noAutofit/>
          </a:bodyPr>
          <a:lstStyle/>
          <a:p>
            <a:r>
              <a:rPr lang="es-ES" dirty="0" smtClean="0"/>
              <a:t>Haga clic para modificar el título</a:t>
            </a:r>
            <a:endParaRPr lang="es-ES" dirty="0"/>
          </a:p>
        </p:txBody>
      </p:sp>
      <p:sp>
        <p:nvSpPr>
          <p:cNvPr id="5" name="4 Marcador de pie de página"/>
          <p:cNvSpPr>
            <a:spLocks noGrp="1"/>
          </p:cNvSpPr>
          <p:nvPr>
            <p:ph type="ftr" sz="quarter" idx="3"/>
          </p:nvPr>
        </p:nvSpPr>
        <p:spPr>
          <a:xfrm>
            <a:off x="755576" y="6453336"/>
            <a:ext cx="7704856" cy="365125"/>
          </a:xfrm>
          <a:prstGeom prst="rect">
            <a:avLst/>
          </a:prstGeom>
        </p:spPr>
        <p:txBody>
          <a:bodyPr vert="horz" lIns="91440" tIns="45720" rIns="91440" bIns="45720" rtlCol="0" anchor="ctr"/>
          <a:lstStyle>
            <a:lvl1pPr algn="ctr">
              <a:defRPr sz="1400" baseline="0">
                <a:solidFill>
                  <a:schemeClr val="tx1">
                    <a:tint val="75000"/>
                  </a:schemeClr>
                </a:solidFill>
              </a:defRPr>
            </a:lvl1pPr>
          </a:lstStyle>
          <a:p>
            <a:r>
              <a:rPr lang="es-ES" i="1" dirty="0" smtClean="0">
                <a:solidFill>
                  <a:srgbClr val="004D9D"/>
                </a:solidFill>
                <a:latin typeface="Arial" charset="0"/>
              </a:rPr>
              <a:t>Departamento/ Servicio de …, Delegación Especial /Delegación de…, Administración de...</a:t>
            </a:r>
          </a:p>
          <a:p>
            <a:endParaRPr lang="es-ES" dirty="0"/>
          </a:p>
        </p:txBody>
      </p:sp>
      <p:pic>
        <p:nvPicPr>
          <p:cNvPr id="3" name="Imagen 2"/>
          <p:cNvPicPr>
            <a:picLocks noChangeAspect="1"/>
          </p:cNvPicPr>
          <p:nvPr userDrawn="1"/>
        </p:nvPicPr>
        <p:blipFill>
          <a:blip r:embed="rId14"/>
          <a:stretch>
            <a:fillRect/>
          </a:stretch>
        </p:blipFill>
        <p:spPr>
          <a:xfrm>
            <a:off x="3275856" y="116632"/>
            <a:ext cx="1296144" cy="514350"/>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kern="1200" baseline="0">
          <a:solidFill>
            <a:srgbClr val="004D9D"/>
          </a:solidFill>
          <a:latin typeface="Aria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28EFC-EA5D-4582-99A4-F0AC896C2FBB}" type="datetimeFigureOut">
              <a:rPr lang="es-ES" smtClean="0"/>
              <a:t>11/10/2021</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CCE08-F914-406F-B8FB-183A0A055060}" type="slidenum">
              <a:rPr lang="es-ES" smtClean="0"/>
              <a:t>‹Nº›</a:t>
            </a:fld>
            <a:endParaRPr lang="es-ES"/>
          </a:p>
        </p:txBody>
      </p:sp>
    </p:spTree>
    <p:extLst>
      <p:ext uri="{BB962C8B-B14F-4D97-AF65-F5344CB8AC3E}">
        <p14:creationId xmlns:p14="http://schemas.microsoft.com/office/powerpoint/2010/main" val="39143225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agenciatributaria.gob.es/" TargetMode="External"/><Relationship Id="rId2" Type="http://schemas.openxmlformats.org/officeDocument/2006/relationships/hyperlink" Target="https://sede.agenciatributaria.gob.es/"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sede.agenciatributaria.gob.es/"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agenciatributaria.gob.es/"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614561" y="1772816"/>
            <a:ext cx="7721352" cy="2739211"/>
          </a:xfrm>
          <a:prstGeom prst="rect">
            <a:avLst/>
          </a:prstGeom>
          <a:noFill/>
          <a:ln w="19050">
            <a:noFill/>
            <a:miter lim="800000"/>
            <a:headEnd/>
            <a:tailEnd/>
          </a:ln>
          <a:effectLst/>
        </p:spPr>
        <p:txBody>
          <a:bodyPr wrap="square">
            <a:spAutoFit/>
          </a:bodyPr>
          <a:lstStyle/>
          <a:p>
            <a:pPr algn="ctr"/>
            <a:r>
              <a:rPr lang="es-ES" sz="3800" dirty="0"/>
              <a:t> </a:t>
            </a:r>
            <a:r>
              <a:rPr lang="es-ES" sz="3800" b="1" dirty="0" smtClean="0">
                <a:solidFill>
                  <a:schemeClr val="accent1">
                    <a:lumMod val="75000"/>
                  </a:schemeClr>
                </a:solidFill>
                <a:latin typeface="Calibri" panose="020F0502020204030204" pitchFamily="34" charset="0"/>
                <a:cs typeface="Calibri" panose="020F0502020204030204" pitchFamily="34" charset="0"/>
              </a:rPr>
              <a:t>INSTRUCCIONES PARA SOLICITAR EL APLAZAMIENTO PREVISTO EN EL ARTÍCULO 27 DEL REAL DECRETO-LEY 20/2021, DE  5 DE OCTUBRE.</a:t>
            </a:r>
          </a:p>
          <a:p>
            <a:pPr algn="ctr"/>
            <a:r>
              <a:rPr lang="es-ES" sz="2000" b="1" dirty="0" smtClean="0">
                <a:solidFill>
                  <a:schemeClr val="accent1">
                    <a:lumMod val="75000"/>
                  </a:schemeClr>
                </a:solidFill>
                <a:latin typeface="Calibri" panose="020F0502020204030204" pitchFamily="34" charset="0"/>
                <a:cs typeface="Calibri" panose="020F0502020204030204" pitchFamily="34" charset="0"/>
              </a:rPr>
              <a:t>(“ERUPCIÓN VOLCÁNICA ISLA DE LA PALMA”)</a:t>
            </a:r>
            <a:endParaRPr lang="es-ES" sz="2000" b="1" dirty="0" smtClean="0">
              <a:solidFill>
                <a:srgbClr val="004D9D"/>
              </a:solidFill>
              <a:latin typeface="Arial" charset="0"/>
              <a:cs typeface="Times New Roman" charset="0"/>
            </a:endParaRPr>
          </a:p>
        </p:txBody>
      </p:sp>
      <p:sp>
        <p:nvSpPr>
          <p:cNvPr id="3" name="Rectángulo 2"/>
          <p:cNvSpPr/>
          <p:nvPr/>
        </p:nvSpPr>
        <p:spPr>
          <a:xfrm>
            <a:off x="3275856" y="22386"/>
            <a:ext cx="1368152" cy="620688"/>
          </a:xfrm>
          <a:prstGeom prst="rect">
            <a:avLst/>
          </a:prstGeom>
          <a:solidFill>
            <a:srgbClr val="B8D9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Rectángulo 3"/>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Tree>
    <p:extLst>
      <p:ext uri="{BB962C8B-B14F-4D97-AF65-F5344CB8AC3E}">
        <p14:creationId xmlns:p14="http://schemas.microsoft.com/office/powerpoint/2010/main" val="3712002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
        <p:nvSpPr>
          <p:cNvPr id="7" name="Título 1"/>
          <p:cNvSpPr>
            <a:spLocks noGrp="1"/>
          </p:cNvSpPr>
          <p:nvPr>
            <p:ph type="title"/>
          </p:nvPr>
        </p:nvSpPr>
        <p:spPr>
          <a:xfrm>
            <a:off x="395536" y="764704"/>
            <a:ext cx="8229600" cy="1143000"/>
          </a:xfrm>
        </p:spPr>
        <p:txBody>
          <a:bodyPr/>
          <a:lstStyle/>
          <a:p>
            <a:pPr algn="just"/>
            <a:r>
              <a:rPr lang="es-ES" b="1" dirty="0" smtClean="0"/>
              <a:t>Formas de presentación de la solicitud de aplazamiento.</a:t>
            </a:r>
            <a:endParaRPr lang="es-ES" b="1" dirty="0"/>
          </a:p>
        </p:txBody>
      </p:sp>
      <p:sp>
        <p:nvSpPr>
          <p:cNvPr id="5" name="Título 1"/>
          <p:cNvSpPr txBox="1">
            <a:spLocks/>
          </p:cNvSpPr>
          <p:nvPr/>
        </p:nvSpPr>
        <p:spPr>
          <a:xfrm>
            <a:off x="883543" y="2492896"/>
            <a:ext cx="7576889" cy="27003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baseline="0">
                <a:solidFill>
                  <a:srgbClr val="004D9D"/>
                </a:solidFill>
                <a:latin typeface="Arial" pitchFamily="34" charset="0"/>
                <a:ea typeface="+mj-ea"/>
                <a:cs typeface="+mj-cs"/>
              </a:defRPr>
            </a:lvl1pPr>
          </a:lstStyle>
          <a:p>
            <a:pPr algn="just"/>
            <a:r>
              <a:rPr lang="es-ES" sz="2500" b="1" dirty="0" smtClean="0"/>
              <a:t>1. Desde la consulta de autoliquidaciones de la modalidad impositiva presentada.</a:t>
            </a:r>
          </a:p>
          <a:p>
            <a:pPr algn="just"/>
            <a:endParaRPr lang="es-ES" sz="2500" b="1" dirty="0"/>
          </a:p>
          <a:p>
            <a:pPr algn="just"/>
            <a:r>
              <a:rPr lang="es-ES" sz="2500" b="1" dirty="0" smtClean="0"/>
              <a:t>2. </a:t>
            </a:r>
            <a:r>
              <a:rPr lang="es-ES" sz="2500" b="1" dirty="0"/>
              <a:t>Desde la opción de “Pagar, aplazar y consultar deudas</a:t>
            </a:r>
            <a:r>
              <a:rPr lang="es-ES" sz="2500" b="1" dirty="0" smtClean="0"/>
              <a:t>” de la Sede electrónica de la AEAT.</a:t>
            </a:r>
            <a:endParaRPr lang="es-ES" sz="2500" b="1" dirty="0"/>
          </a:p>
          <a:p>
            <a:pPr algn="just"/>
            <a:endParaRPr lang="es-ES" sz="2500" b="1" dirty="0"/>
          </a:p>
        </p:txBody>
      </p:sp>
    </p:spTree>
    <p:extLst>
      <p:ext uri="{BB962C8B-B14F-4D97-AF65-F5344CB8AC3E}">
        <p14:creationId xmlns:p14="http://schemas.microsoft.com/office/powerpoint/2010/main" val="1832544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49896" y="3212976"/>
            <a:ext cx="7920880" cy="2015936"/>
          </a:xfrm>
          <a:prstGeom prst="rect">
            <a:avLst/>
          </a:prstGeom>
        </p:spPr>
        <p:txBody>
          <a:bodyPr wrap="square">
            <a:spAutoFit/>
          </a:bodyPr>
          <a:lstStyle/>
          <a:p>
            <a:pPr algn="just"/>
            <a:r>
              <a:rPr lang="es-ES" sz="2500" dirty="0" smtClean="0"/>
              <a:t>Una </a:t>
            </a:r>
            <a:r>
              <a:rPr lang="es-ES" sz="2500" dirty="0"/>
              <a:t>vez presentada la autoliquidación puede tramitar </a:t>
            </a:r>
            <a:r>
              <a:rPr lang="es-ES" sz="2500" dirty="0" smtClean="0"/>
              <a:t>la solicitud </a:t>
            </a:r>
            <a:r>
              <a:rPr lang="es-ES" sz="2500" dirty="0"/>
              <a:t>de aplazamiento </a:t>
            </a:r>
            <a:r>
              <a:rPr lang="es-ES" sz="2500" dirty="0" smtClean="0"/>
              <a:t>pulsando </a:t>
            </a:r>
            <a:r>
              <a:rPr lang="es-ES" sz="2500" dirty="0"/>
              <a:t>el vínculo a la tramitación </a:t>
            </a:r>
            <a:r>
              <a:rPr lang="es-ES" sz="2500" dirty="0" smtClean="0"/>
              <a:t>de </a:t>
            </a:r>
            <a:r>
              <a:rPr lang="es-ES" sz="2500" dirty="0"/>
              <a:t>aplazamiento que le ofrece la aplicación (“TRAMITAR DEUDA”) debiendo seguir conforme se indica en el apartado </a:t>
            </a:r>
            <a:r>
              <a:rPr lang="es-ES" sz="2500" dirty="0" smtClean="0"/>
              <a:t>2.3. </a:t>
            </a:r>
            <a:endParaRPr lang="es-ES" sz="2500" dirty="0"/>
          </a:p>
        </p:txBody>
      </p:sp>
      <p:sp>
        <p:nvSpPr>
          <p:cNvPr id="5" name="Título 1"/>
          <p:cNvSpPr>
            <a:spLocks noGrp="1"/>
          </p:cNvSpPr>
          <p:nvPr>
            <p:ph type="title"/>
          </p:nvPr>
        </p:nvSpPr>
        <p:spPr>
          <a:xfrm>
            <a:off x="395536" y="740831"/>
            <a:ext cx="8229600" cy="2040097"/>
          </a:xfrm>
        </p:spPr>
        <p:txBody>
          <a:bodyPr/>
          <a:lstStyle/>
          <a:p>
            <a:pPr algn="just"/>
            <a:r>
              <a:rPr lang="es-ES" b="1" dirty="0" smtClean="0"/>
              <a:t>1. </a:t>
            </a:r>
            <a:r>
              <a:rPr lang="es-ES" b="1" dirty="0"/>
              <a:t>Desde la consulta de </a:t>
            </a:r>
            <a:r>
              <a:rPr lang="es-ES" b="1" dirty="0" err="1" smtClean="0"/>
              <a:t>autoliqui</a:t>
            </a:r>
            <a:r>
              <a:rPr lang="es-ES" b="1" dirty="0" smtClean="0"/>
              <a:t>-daciones </a:t>
            </a:r>
            <a:r>
              <a:rPr lang="es-ES" b="1" dirty="0"/>
              <a:t>de la modalidad impositiva presentada</a:t>
            </a:r>
            <a:r>
              <a:rPr lang="es-ES" b="1" dirty="0" smtClean="0"/>
              <a:t>.</a:t>
            </a:r>
            <a:endParaRPr lang="es-ES" b="1" dirty="0"/>
          </a:p>
        </p:txBody>
      </p:sp>
      <p:sp>
        <p:nvSpPr>
          <p:cNvPr id="6" name="Rectángulo 5"/>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Tree>
    <p:extLst>
      <p:ext uri="{BB962C8B-B14F-4D97-AF65-F5344CB8AC3E}">
        <p14:creationId xmlns:p14="http://schemas.microsoft.com/office/powerpoint/2010/main" val="2959729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
        <p:nvSpPr>
          <p:cNvPr id="7" name="Título 1"/>
          <p:cNvSpPr>
            <a:spLocks noGrp="1"/>
          </p:cNvSpPr>
          <p:nvPr>
            <p:ph type="title"/>
          </p:nvPr>
        </p:nvSpPr>
        <p:spPr>
          <a:xfrm>
            <a:off x="179512" y="764704"/>
            <a:ext cx="8712968" cy="1143000"/>
          </a:xfrm>
        </p:spPr>
        <p:txBody>
          <a:bodyPr/>
          <a:lstStyle/>
          <a:p>
            <a:pPr algn="just"/>
            <a:r>
              <a:rPr lang="es-ES" b="1" dirty="0" smtClean="0"/>
              <a:t>2. </a:t>
            </a:r>
            <a:r>
              <a:rPr lang="es-ES" b="1" dirty="0"/>
              <a:t>Desde </a:t>
            </a:r>
            <a:r>
              <a:rPr lang="es-ES" b="1" dirty="0" smtClean="0"/>
              <a:t>“</a:t>
            </a:r>
            <a:r>
              <a:rPr lang="es-ES" b="1" dirty="0"/>
              <a:t>Pagar, aplazar y consultar deudas</a:t>
            </a:r>
            <a:r>
              <a:rPr lang="es-ES" b="1" dirty="0" smtClean="0"/>
              <a:t>”.</a:t>
            </a:r>
            <a:endParaRPr lang="es-ES" b="1" dirty="0"/>
          </a:p>
        </p:txBody>
      </p:sp>
      <p:sp>
        <p:nvSpPr>
          <p:cNvPr id="8" name="Rectángulo 7"/>
          <p:cNvSpPr/>
          <p:nvPr/>
        </p:nvSpPr>
        <p:spPr>
          <a:xfrm>
            <a:off x="272480" y="2636912"/>
            <a:ext cx="8640960" cy="3524042"/>
          </a:xfrm>
          <a:prstGeom prst="rect">
            <a:avLst/>
          </a:prstGeom>
        </p:spPr>
        <p:txBody>
          <a:bodyPr wrap="square">
            <a:spAutoFit/>
          </a:bodyPr>
          <a:lstStyle/>
          <a:p>
            <a:pPr algn="just"/>
            <a:r>
              <a:rPr lang="es-ES" sz="2500" dirty="0" smtClean="0"/>
              <a:t>Acceda a la </a:t>
            </a:r>
            <a:r>
              <a:rPr lang="es-ES" sz="2500" dirty="0"/>
              <a:t>Sede Electrónica de la </a:t>
            </a:r>
            <a:r>
              <a:rPr lang="es-ES" sz="2500" dirty="0" smtClean="0"/>
              <a:t>AEAT:</a:t>
            </a:r>
            <a:endParaRPr lang="es-ES" sz="2200" dirty="0" smtClean="0"/>
          </a:p>
          <a:p>
            <a:pPr algn="just"/>
            <a:endParaRPr lang="es-ES" sz="2200" dirty="0" smtClean="0">
              <a:hlinkClick r:id="rId2"/>
            </a:endParaRPr>
          </a:p>
          <a:p>
            <a:pPr algn="just"/>
            <a:r>
              <a:rPr lang="es-ES" sz="2200" dirty="0" smtClean="0"/>
              <a:t>Al </a:t>
            </a:r>
            <a:r>
              <a:rPr lang="es-ES" sz="2200" dirty="0"/>
              <a:t>trámite de “Solicitar aplazamiento o fraccionamiento de deudas” dentro de la opción “</a:t>
            </a:r>
            <a:r>
              <a:rPr lang="es-ES" sz="2200" b="1" dirty="0"/>
              <a:t>Pagar, aplazar y consultar deudas”</a:t>
            </a:r>
            <a:r>
              <a:rPr lang="es-ES" sz="2200" dirty="0"/>
              <a:t> situado en el apartado "Deudas, apremios, embargos y </a:t>
            </a:r>
            <a:r>
              <a:rPr lang="es-ES" sz="2200" dirty="0" smtClean="0"/>
              <a:t>subastas“ de “Información y gestiones”, si accede a </a:t>
            </a:r>
            <a:r>
              <a:rPr lang="es-ES" sz="2200" dirty="0">
                <a:hlinkClick r:id="rId2"/>
              </a:rPr>
              <a:t>https://</a:t>
            </a:r>
            <a:r>
              <a:rPr lang="es-ES" sz="2200" dirty="0" smtClean="0">
                <a:hlinkClick r:id="rId2"/>
              </a:rPr>
              <a:t>sede.agenciatributaria.gob.es</a:t>
            </a:r>
            <a:r>
              <a:rPr lang="es-ES" sz="2200" dirty="0" smtClean="0"/>
              <a:t>  </a:t>
            </a:r>
            <a:endParaRPr lang="es-ES" sz="2200" dirty="0"/>
          </a:p>
          <a:p>
            <a:pPr algn="just"/>
            <a:endParaRPr lang="es-ES" sz="2200" dirty="0"/>
          </a:p>
          <a:p>
            <a:pPr algn="just"/>
            <a:r>
              <a:rPr lang="es-ES" sz="2200" dirty="0" smtClean="0"/>
              <a:t>Al trámite de “Solicitar aplazamiento o fraccionamiento de deudas” dentro de </a:t>
            </a:r>
            <a:r>
              <a:rPr lang="es-ES" sz="2200" dirty="0"/>
              <a:t>la opción </a:t>
            </a:r>
            <a:r>
              <a:rPr lang="es-ES" sz="2200" dirty="0" smtClean="0"/>
              <a:t>“</a:t>
            </a:r>
            <a:r>
              <a:rPr lang="es-ES" sz="2200" b="1" dirty="0" smtClean="0"/>
              <a:t>Pagar, aplazar y consultar deudas”</a:t>
            </a:r>
            <a:r>
              <a:rPr lang="es-ES" sz="2200" dirty="0" smtClean="0"/>
              <a:t> </a:t>
            </a:r>
            <a:r>
              <a:rPr lang="es-ES" sz="2200" dirty="0"/>
              <a:t>situado en el apartado "Trámites </a:t>
            </a:r>
            <a:r>
              <a:rPr lang="es-ES" sz="2200" dirty="0" smtClean="0"/>
              <a:t>destacados“ si accede a </a:t>
            </a:r>
            <a:r>
              <a:rPr lang="es-ES" sz="2200" dirty="0">
                <a:hlinkClick r:id="rId3"/>
              </a:rPr>
              <a:t>https://www.agenciatributaria.gob.es</a:t>
            </a:r>
            <a:r>
              <a:rPr lang="es-ES" sz="2200" dirty="0"/>
              <a:t> </a:t>
            </a:r>
            <a:endParaRPr lang="es-ES" sz="2200" dirty="0" smtClean="0"/>
          </a:p>
        </p:txBody>
      </p:sp>
      <p:sp>
        <p:nvSpPr>
          <p:cNvPr id="9" name="Título 1"/>
          <p:cNvSpPr txBox="1">
            <a:spLocks/>
          </p:cNvSpPr>
          <p:nvPr/>
        </p:nvSpPr>
        <p:spPr>
          <a:xfrm>
            <a:off x="539552" y="1772816"/>
            <a:ext cx="7576889" cy="100811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baseline="0">
                <a:solidFill>
                  <a:srgbClr val="004D9D"/>
                </a:solidFill>
                <a:latin typeface="Arial" pitchFamily="34" charset="0"/>
                <a:ea typeface="+mj-ea"/>
                <a:cs typeface="+mj-cs"/>
              </a:defRPr>
            </a:lvl1pPr>
          </a:lstStyle>
          <a:p>
            <a:pPr algn="just"/>
            <a:r>
              <a:rPr lang="es-ES" sz="2500" b="1" dirty="0" smtClean="0"/>
              <a:t>2.1. Acceso a la Sede Electrónica de la AEAT.</a:t>
            </a:r>
            <a:endParaRPr lang="es-ES" sz="2500" b="1" dirty="0"/>
          </a:p>
        </p:txBody>
      </p:sp>
    </p:spTree>
    <p:extLst>
      <p:ext uri="{BB962C8B-B14F-4D97-AF65-F5344CB8AC3E}">
        <p14:creationId xmlns:p14="http://schemas.microsoft.com/office/powerpoint/2010/main" val="1492648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756" y="1484784"/>
            <a:ext cx="8903767" cy="4421932"/>
          </a:xfrm>
          <a:prstGeom prst="rect">
            <a:avLst/>
          </a:prstGeom>
        </p:spPr>
      </p:pic>
      <p:sp>
        <p:nvSpPr>
          <p:cNvPr id="7" name="Rectángulo 6"/>
          <p:cNvSpPr/>
          <p:nvPr/>
        </p:nvSpPr>
        <p:spPr>
          <a:xfrm>
            <a:off x="2526699" y="908720"/>
            <a:ext cx="3862724" cy="369332"/>
          </a:xfrm>
          <a:prstGeom prst="rect">
            <a:avLst/>
          </a:prstGeom>
        </p:spPr>
        <p:txBody>
          <a:bodyPr wrap="none">
            <a:spAutoFit/>
          </a:bodyPr>
          <a:lstStyle/>
          <a:p>
            <a:pPr algn="just"/>
            <a:r>
              <a:rPr lang="es-ES" b="1" dirty="0" smtClean="0">
                <a:hlinkClick r:id="rId3"/>
              </a:rPr>
              <a:t>https</a:t>
            </a:r>
            <a:r>
              <a:rPr lang="es-ES" b="1" dirty="0">
                <a:hlinkClick r:id="rId3"/>
              </a:rPr>
              <a:t>://sede.agenciatributaria.gob.es</a:t>
            </a:r>
            <a:r>
              <a:rPr lang="es-ES" b="1" dirty="0"/>
              <a:t>  </a:t>
            </a:r>
          </a:p>
        </p:txBody>
      </p:sp>
      <p:sp>
        <p:nvSpPr>
          <p:cNvPr id="8" name="Rectángulo 7"/>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Tree>
    <p:extLst>
      <p:ext uri="{BB962C8B-B14F-4D97-AF65-F5344CB8AC3E}">
        <p14:creationId xmlns:p14="http://schemas.microsoft.com/office/powerpoint/2010/main" val="1520608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pic>
        <p:nvPicPr>
          <p:cNvPr id="7" name="Imagen 6"/>
          <p:cNvPicPr>
            <a:picLocks noChangeAspect="1"/>
          </p:cNvPicPr>
          <p:nvPr/>
        </p:nvPicPr>
        <p:blipFill>
          <a:blip r:embed="rId2"/>
          <a:stretch>
            <a:fillRect/>
          </a:stretch>
        </p:blipFill>
        <p:spPr>
          <a:xfrm>
            <a:off x="251520" y="980728"/>
            <a:ext cx="8738849" cy="4647840"/>
          </a:xfrm>
          <a:prstGeom prst="rect">
            <a:avLst/>
          </a:prstGeom>
        </p:spPr>
      </p:pic>
    </p:spTree>
    <p:extLst>
      <p:ext uri="{BB962C8B-B14F-4D97-AF65-F5344CB8AC3E}">
        <p14:creationId xmlns:p14="http://schemas.microsoft.com/office/powerpoint/2010/main" val="2737138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pic>
        <p:nvPicPr>
          <p:cNvPr id="2" name="Imagen 1"/>
          <p:cNvPicPr>
            <a:picLocks noChangeAspect="1"/>
          </p:cNvPicPr>
          <p:nvPr/>
        </p:nvPicPr>
        <p:blipFill>
          <a:blip r:embed="rId2"/>
          <a:stretch>
            <a:fillRect/>
          </a:stretch>
        </p:blipFill>
        <p:spPr>
          <a:xfrm>
            <a:off x="94918" y="1340768"/>
            <a:ext cx="8830835" cy="4223692"/>
          </a:xfrm>
          <a:prstGeom prst="rect">
            <a:avLst/>
          </a:prstGeom>
        </p:spPr>
      </p:pic>
    </p:spTree>
    <p:extLst>
      <p:ext uri="{BB962C8B-B14F-4D97-AF65-F5344CB8AC3E}">
        <p14:creationId xmlns:p14="http://schemas.microsoft.com/office/powerpoint/2010/main" val="18900033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504031" y="908720"/>
            <a:ext cx="3874266" cy="369332"/>
          </a:xfrm>
          <a:prstGeom prst="rect">
            <a:avLst/>
          </a:prstGeom>
        </p:spPr>
        <p:txBody>
          <a:bodyPr wrap="none">
            <a:spAutoFit/>
          </a:bodyPr>
          <a:lstStyle/>
          <a:p>
            <a:pPr algn="just"/>
            <a:r>
              <a:rPr lang="es-ES" b="1" dirty="0">
                <a:hlinkClick r:id="rId2"/>
              </a:rPr>
              <a:t>https://www.agenciatributaria.gob.es</a:t>
            </a:r>
            <a:r>
              <a:rPr lang="es-ES" b="1" dirty="0"/>
              <a:t> </a:t>
            </a:r>
          </a:p>
        </p:txBody>
      </p:sp>
      <p:sp>
        <p:nvSpPr>
          <p:cNvPr id="8" name="Rectángulo 7"/>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pic>
        <p:nvPicPr>
          <p:cNvPr id="7" name="Imagen 6"/>
          <p:cNvPicPr>
            <a:picLocks noChangeAspect="1"/>
          </p:cNvPicPr>
          <p:nvPr/>
        </p:nvPicPr>
        <p:blipFill>
          <a:blip r:embed="rId3"/>
          <a:stretch>
            <a:fillRect/>
          </a:stretch>
        </p:blipFill>
        <p:spPr>
          <a:xfrm>
            <a:off x="611560" y="1484784"/>
            <a:ext cx="8033468" cy="5230019"/>
          </a:xfrm>
          <a:prstGeom prst="rect">
            <a:avLst/>
          </a:prstGeom>
        </p:spPr>
      </p:pic>
    </p:spTree>
    <p:extLst>
      <p:ext uri="{BB962C8B-B14F-4D97-AF65-F5344CB8AC3E}">
        <p14:creationId xmlns:p14="http://schemas.microsoft.com/office/powerpoint/2010/main" val="1589720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27384" y="1196752"/>
            <a:ext cx="8943453" cy="4176464"/>
          </a:xfrm>
          <a:prstGeom prst="rect">
            <a:avLst/>
          </a:prstGeom>
        </p:spPr>
      </p:pic>
      <p:sp>
        <p:nvSpPr>
          <p:cNvPr id="7" name="Rectángulo 6"/>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Tree>
    <p:extLst>
      <p:ext uri="{BB962C8B-B14F-4D97-AF65-F5344CB8AC3E}">
        <p14:creationId xmlns:p14="http://schemas.microsoft.com/office/powerpoint/2010/main" val="2166360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
        <p:nvSpPr>
          <p:cNvPr id="6" name="Título 1"/>
          <p:cNvSpPr txBox="1">
            <a:spLocks/>
          </p:cNvSpPr>
          <p:nvPr/>
        </p:nvSpPr>
        <p:spPr>
          <a:xfrm>
            <a:off x="395536" y="462234"/>
            <a:ext cx="7576889" cy="100811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baseline="0">
                <a:solidFill>
                  <a:srgbClr val="004D9D"/>
                </a:solidFill>
                <a:latin typeface="Arial" pitchFamily="34" charset="0"/>
                <a:ea typeface="+mj-ea"/>
                <a:cs typeface="+mj-cs"/>
              </a:defRPr>
            </a:lvl1pPr>
          </a:lstStyle>
          <a:p>
            <a:pPr algn="just"/>
            <a:r>
              <a:rPr lang="es-ES" sz="2500" b="1" dirty="0" smtClean="0"/>
              <a:t>2.2. Identificación.</a:t>
            </a:r>
            <a:endParaRPr lang="es-ES" sz="2500" b="1" dirty="0"/>
          </a:p>
        </p:txBody>
      </p:sp>
      <p:sp>
        <p:nvSpPr>
          <p:cNvPr id="7" name="Rectangle 3"/>
          <p:cNvSpPr>
            <a:spLocks noChangeArrowheads="1"/>
          </p:cNvSpPr>
          <p:nvPr/>
        </p:nvSpPr>
        <p:spPr bwMode="auto">
          <a:xfrm>
            <a:off x="693912" y="1268760"/>
            <a:ext cx="7962909"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2500" b="0" i="0" u="none" strike="noStrike" cap="none" normalizeH="0" baseline="0" dirty="0" smtClean="0">
                <a:ln>
                  <a:noFill/>
                </a:ln>
                <a:solidFill>
                  <a:srgbClr val="1A1A1A"/>
                </a:solidFill>
                <a:effectLst/>
                <a:latin typeface="+mj-lt"/>
                <a:ea typeface="Calibri" panose="020F0502020204030204" pitchFamily="34" charset="0"/>
                <a:cs typeface="Arial" panose="020B0604020202020204" pitchFamily="34" charset="0"/>
              </a:rPr>
              <a:t>Para acceder a la presentación de la solicitud deberá identificarse con certificado electrónico, </a:t>
            </a:r>
            <a:r>
              <a:rPr kumimoji="0" lang="es-ES" altLang="es-ES" sz="2500" b="0" i="0" u="none" strike="noStrike" cap="none" normalizeH="0" baseline="0" dirty="0" err="1" smtClean="0">
                <a:ln>
                  <a:noFill/>
                </a:ln>
                <a:solidFill>
                  <a:srgbClr val="1A1A1A"/>
                </a:solidFill>
                <a:effectLst/>
                <a:latin typeface="+mj-lt"/>
                <a:ea typeface="Calibri" panose="020F0502020204030204" pitchFamily="34" charset="0"/>
                <a:cs typeface="Arial" panose="020B0604020202020204" pitchFamily="34" charset="0"/>
              </a:rPr>
              <a:t>DNIe</a:t>
            </a:r>
            <a:r>
              <a:rPr kumimoji="0" lang="es-ES" altLang="es-ES" sz="2500" b="0" i="0" u="none" strike="noStrike" cap="none" normalizeH="0" baseline="0" dirty="0" smtClean="0">
                <a:ln>
                  <a:noFill/>
                </a:ln>
                <a:solidFill>
                  <a:srgbClr val="1A1A1A"/>
                </a:solidFill>
                <a:effectLst/>
                <a:latin typeface="+mj-lt"/>
                <a:ea typeface="Calibri" panose="020F0502020204030204" pitchFamily="34" charset="0"/>
                <a:cs typeface="Arial" panose="020B0604020202020204" pitchFamily="34" charset="0"/>
              </a:rPr>
              <a:t> o </a:t>
            </a:r>
            <a:r>
              <a:rPr kumimoji="0" lang="es-ES" altLang="es-ES" sz="2500" b="0" i="0" u="none" strike="noStrike" cap="none" normalizeH="0" baseline="0" dirty="0" err="1" smtClean="0">
                <a:ln>
                  <a:noFill/>
                </a:ln>
                <a:solidFill>
                  <a:srgbClr val="1A1A1A"/>
                </a:solidFill>
                <a:effectLst/>
                <a:latin typeface="+mj-lt"/>
                <a:ea typeface="Calibri" panose="020F0502020204030204" pitchFamily="34" charset="0"/>
                <a:cs typeface="Arial" panose="020B0604020202020204" pitchFamily="34" charset="0"/>
              </a:rPr>
              <a:t>Cl@ve</a:t>
            </a:r>
            <a:r>
              <a:rPr kumimoji="0" lang="es-ES" altLang="es-ES" sz="2500" b="0" i="0" u="none" strike="noStrike" cap="none" normalizeH="0" baseline="0" dirty="0" smtClean="0">
                <a:ln>
                  <a:noFill/>
                </a:ln>
                <a:solidFill>
                  <a:srgbClr val="1A1A1A"/>
                </a:solidFill>
                <a:effectLst/>
                <a:latin typeface="+mj-lt"/>
                <a:ea typeface="Calibri" panose="020F0502020204030204" pitchFamily="34" charset="0"/>
                <a:cs typeface="Arial" panose="020B0604020202020204" pitchFamily="34" charset="0"/>
              </a:rPr>
              <a:t> PIN del declarante. Si va a utilizar certificado o DNI electrónico haga clic en el enlace "Acceda con certificado o DNI electrónico" y si va a utilizar el sistema </a:t>
            </a:r>
            <a:r>
              <a:rPr kumimoji="0" lang="es-ES" altLang="es-ES" sz="2500" b="0" i="0" u="none" strike="noStrike" cap="none" normalizeH="0" baseline="0" dirty="0" err="1" smtClean="0">
                <a:ln>
                  <a:noFill/>
                </a:ln>
                <a:solidFill>
                  <a:srgbClr val="1A1A1A"/>
                </a:solidFill>
                <a:effectLst/>
                <a:latin typeface="+mj-lt"/>
                <a:ea typeface="Calibri" panose="020F0502020204030204" pitchFamily="34" charset="0"/>
                <a:cs typeface="Arial" panose="020B0604020202020204" pitchFamily="34" charset="0"/>
              </a:rPr>
              <a:t>Cl@ve</a:t>
            </a:r>
            <a:r>
              <a:rPr kumimoji="0" lang="es-ES" altLang="es-ES" sz="2500" b="0" i="0" u="none" strike="noStrike" cap="none" normalizeH="0" baseline="0" dirty="0" smtClean="0">
                <a:ln>
                  <a:noFill/>
                </a:ln>
                <a:solidFill>
                  <a:srgbClr val="1A1A1A"/>
                </a:solidFill>
                <a:effectLst/>
                <a:latin typeface="+mj-lt"/>
                <a:ea typeface="Calibri" panose="020F0502020204030204" pitchFamily="34" charset="0"/>
                <a:cs typeface="Arial" panose="020B0604020202020204" pitchFamily="34" charset="0"/>
              </a:rPr>
              <a:t> PIN introduzca el DNI o NIE en la casilla.</a:t>
            </a:r>
            <a:r>
              <a:rPr kumimoji="0" lang="es-ES" altLang="es-ES" sz="2500" b="0" i="0" u="none" strike="noStrike" cap="none" normalizeH="0" baseline="0" dirty="0" smtClean="0">
                <a:ln>
                  <a:noFill/>
                </a:ln>
                <a:solidFill>
                  <a:schemeClr val="tx1"/>
                </a:solidFill>
                <a:effectLst/>
                <a:latin typeface="+mj-lt"/>
              </a:rPr>
              <a:t> </a:t>
            </a:r>
          </a:p>
        </p:txBody>
      </p:sp>
      <p:pic>
        <p:nvPicPr>
          <p:cNvPr id="8" name="Imagen 7"/>
          <p:cNvPicPr>
            <a:picLocks noChangeAspect="1"/>
          </p:cNvPicPr>
          <p:nvPr/>
        </p:nvPicPr>
        <p:blipFill>
          <a:blip r:embed="rId2"/>
          <a:stretch>
            <a:fillRect/>
          </a:stretch>
        </p:blipFill>
        <p:spPr>
          <a:xfrm>
            <a:off x="26838" y="3846018"/>
            <a:ext cx="8988127" cy="2375749"/>
          </a:xfrm>
          <a:prstGeom prst="rect">
            <a:avLst/>
          </a:prstGeom>
        </p:spPr>
      </p:pic>
      <p:sp>
        <p:nvSpPr>
          <p:cNvPr id="9" name="Rectángulo 8"/>
          <p:cNvSpPr/>
          <p:nvPr/>
        </p:nvSpPr>
        <p:spPr>
          <a:xfrm>
            <a:off x="4932040" y="4564933"/>
            <a:ext cx="3878088" cy="1477328"/>
          </a:xfrm>
          <a:prstGeom prst="rect">
            <a:avLst/>
          </a:prstGeom>
        </p:spPr>
        <p:txBody>
          <a:bodyPr wrap="square">
            <a:spAutoFit/>
          </a:bodyPr>
          <a:lstStyle/>
          <a:p>
            <a:pPr algn="just"/>
            <a:r>
              <a:rPr lang="es-ES" dirty="0" smtClean="0"/>
              <a:t>Le recordamos que, además </a:t>
            </a:r>
            <a:r>
              <a:rPr lang="es-ES" dirty="0"/>
              <a:t>del propio titular, puede presentar la solicitud un tercero que actúe en su nombre, ya sea un colaborador social o un apoderado a realizar el trámite</a:t>
            </a:r>
            <a:r>
              <a:rPr lang="es-ES" dirty="0" smtClean="0"/>
              <a:t>.</a:t>
            </a:r>
            <a:endParaRPr lang="es-ES" dirty="0"/>
          </a:p>
        </p:txBody>
      </p:sp>
    </p:spTree>
    <p:extLst>
      <p:ext uri="{BB962C8B-B14F-4D97-AF65-F5344CB8AC3E}">
        <p14:creationId xmlns:p14="http://schemas.microsoft.com/office/powerpoint/2010/main" val="2269908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
        <p:nvSpPr>
          <p:cNvPr id="6" name="Título 1"/>
          <p:cNvSpPr txBox="1">
            <a:spLocks/>
          </p:cNvSpPr>
          <p:nvPr/>
        </p:nvSpPr>
        <p:spPr>
          <a:xfrm>
            <a:off x="395536" y="764704"/>
            <a:ext cx="8424936" cy="129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baseline="0">
                <a:solidFill>
                  <a:srgbClr val="004D9D"/>
                </a:solidFill>
                <a:latin typeface="Arial" pitchFamily="34" charset="0"/>
                <a:ea typeface="+mj-ea"/>
                <a:cs typeface="+mj-cs"/>
              </a:defRPr>
            </a:lvl1pPr>
          </a:lstStyle>
          <a:p>
            <a:pPr algn="just"/>
            <a:r>
              <a:rPr lang="es-ES" sz="2500" b="1" dirty="0"/>
              <a:t>2.3. </a:t>
            </a:r>
            <a:r>
              <a:rPr lang="es-ES" sz="2500" b="1" dirty="0" smtClean="0"/>
              <a:t>Elección </a:t>
            </a:r>
            <a:r>
              <a:rPr lang="es-ES" sz="2500" b="1" dirty="0"/>
              <a:t>del tipo de solicitud: “Solicitud de aplazamiento erupción volcánica isla de La Palma (art. 27 del RD-ley 20/2021</a:t>
            </a:r>
            <a:r>
              <a:rPr lang="es-ES" sz="2500" b="1" dirty="0" smtClean="0"/>
              <a:t>)”.</a:t>
            </a:r>
            <a:endParaRPr lang="es-ES" sz="2500" b="1" dirty="0"/>
          </a:p>
        </p:txBody>
      </p:sp>
      <p:sp>
        <p:nvSpPr>
          <p:cNvPr id="9" name="Rectángulo 8"/>
          <p:cNvSpPr/>
          <p:nvPr/>
        </p:nvSpPr>
        <p:spPr>
          <a:xfrm>
            <a:off x="681361" y="2356721"/>
            <a:ext cx="8229583" cy="3170099"/>
          </a:xfrm>
          <a:prstGeom prst="rect">
            <a:avLst/>
          </a:prstGeom>
        </p:spPr>
        <p:txBody>
          <a:bodyPr wrap="square">
            <a:spAutoFit/>
          </a:bodyPr>
          <a:lstStyle/>
          <a:p>
            <a:pPr algn="just"/>
            <a:r>
              <a:rPr lang="es-ES" sz="2500" dirty="0" smtClean="0"/>
              <a:t>Se le mostrarán las diferentes modalidades de solicitud de aplazamiento/fraccionamiento que estén disponibles de acuerdo con la normativa vigente en el momento de la presentación. </a:t>
            </a:r>
          </a:p>
          <a:p>
            <a:pPr algn="just"/>
            <a:endParaRPr lang="es-ES" sz="2500" dirty="0"/>
          </a:p>
          <a:p>
            <a:pPr algn="just"/>
            <a:r>
              <a:rPr lang="es-ES" sz="2500" dirty="0" smtClean="0"/>
              <a:t>Deberá seleccionar en </a:t>
            </a:r>
            <a:r>
              <a:rPr lang="es-ES" sz="2500" i="1" dirty="0" smtClean="0"/>
              <a:t>Tipo de presentación</a:t>
            </a:r>
            <a:r>
              <a:rPr lang="es-ES" sz="2500" dirty="0" smtClean="0"/>
              <a:t> la solicitud la opción: </a:t>
            </a:r>
            <a:r>
              <a:rPr lang="es-ES" sz="2500" b="1" dirty="0"/>
              <a:t>“Solicitud de aplazamiento erupción volcánica isla de La Palma (art. 27 del RD-ley 20/2021)”.</a:t>
            </a:r>
            <a:endParaRPr lang="es-ES" sz="2500" b="1" dirty="0" smtClean="0"/>
          </a:p>
        </p:txBody>
      </p:sp>
    </p:spTree>
    <p:extLst>
      <p:ext uri="{BB962C8B-B14F-4D97-AF65-F5344CB8AC3E}">
        <p14:creationId xmlns:p14="http://schemas.microsoft.com/office/powerpoint/2010/main" val="2166153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grpSp>
        <p:nvGrpSpPr>
          <p:cNvPr id="14" name="Grupo 13"/>
          <p:cNvGrpSpPr/>
          <p:nvPr/>
        </p:nvGrpSpPr>
        <p:grpSpPr>
          <a:xfrm>
            <a:off x="899592" y="4077072"/>
            <a:ext cx="6768752" cy="504056"/>
            <a:chOff x="899592" y="4077072"/>
            <a:chExt cx="6768752" cy="504056"/>
          </a:xfrm>
        </p:grpSpPr>
        <p:sp>
          <p:nvSpPr>
            <p:cNvPr id="8" name="Rectángulo 7"/>
            <p:cNvSpPr/>
            <p:nvPr/>
          </p:nvSpPr>
          <p:spPr>
            <a:xfrm>
              <a:off x="899592" y="4077072"/>
              <a:ext cx="432048" cy="116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899592" y="4509120"/>
              <a:ext cx="43204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5940152" y="4077072"/>
              <a:ext cx="1728192" cy="116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5940152" y="4509120"/>
              <a:ext cx="1080120"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4" name="Imagen 3"/>
          <p:cNvPicPr>
            <a:picLocks noChangeAspect="1"/>
          </p:cNvPicPr>
          <p:nvPr/>
        </p:nvPicPr>
        <p:blipFill>
          <a:blip r:embed="rId2"/>
          <a:stretch>
            <a:fillRect/>
          </a:stretch>
        </p:blipFill>
        <p:spPr>
          <a:xfrm>
            <a:off x="395536" y="1268760"/>
            <a:ext cx="8562767" cy="4176464"/>
          </a:xfrm>
          <a:prstGeom prst="rect">
            <a:avLst/>
          </a:prstGeom>
        </p:spPr>
      </p:pic>
    </p:spTree>
    <p:extLst>
      <p:ext uri="{BB962C8B-B14F-4D97-AF65-F5344CB8AC3E}">
        <p14:creationId xmlns:p14="http://schemas.microsoft.com/office/powerpoint/2010/main" val="3415238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66828" y="836712"/>
            <a:ext cx="8487016" cy="5478423"/>
          </a:xfrm>
          <a:prstGeom prst="rect">
            <a:avLst/>
          </a:prstGeom>
        </p:spPr>
        <p:txBody>
          <a:bodyPr wrap="square">
            <a:spAutoFit/>
          </a:bodyPr>
          <a:lstStyle/>
          <a:p>
            <a:r>
              <a:rPr lang="es-ES" sz="2500" b="1" u="sng" dirty="0" smtClean="0">
                <a:solidFill>
                  <a:srgbClr val="FF0000"/>
                </a:solidFill>
              </a:rPr>
              <a:t>MUY IMPORTANTE</a:t>
            </a:r>
          </a:p>
          <a:p>
            <a:endParaRPr lang="es-ES" sz="2500" dirty="0"/>
          </a:p>
          <a:p>
            <a:pPr algn="just"/>
            <a:r>
              <a:rPr lang="es-ES" sz="2500" b="1" dirty="0"/>
              <a:t>Es muy importante que tenga en cuenta que, en caso de que usted marque otra opción distinta de la indicada, la solicitud no se tramitará como aplazamiento </a:t>
            </a:r>
            <a:r>
              <a:rPr lang="es-ES" sz="2500" b="1" dirty="0" smtClean="0"/>
              <a:t>con las condiciones que regula el RD-ley 20/2021, </a:t>
            </a:r>
            <a:r>
              <a:rPr lang="es-ES" sz="2500" b="1" dirty="0"/>
              <a:t>sino que se tramitará siguiendo el régimen jurídico de la opción que usted haya marcado </a:t>
            </a:r>
            <a:r>
              <a:rPr lang="es-ES" sz="2500" dirty="0"/>
              <a:t>(Por ejemplo, si usted marca la opción “Solicitud de aplazamiento o fraccionamiento del art. 65 de la Ley 58/2003 (LGT) – Aplazamiento o fraccionamiento ordinario”, en ningún caso podrá obtener un aplazamiento a </a:t>
            </a:r>
            <a:r>
              <a:rPr lang="es-ES" sz="2500" dirty="0" smtClean="0"/>
              <a:t>12 </a:t>
            </a:r>
            <a:r>
              <a:rPr lang="es-ES" sz="2500" dirty="0"/>
              <a:t>meses, sin devengo de intereses por </a:t>
            </a:r>
            <a:r>
              <a:rPr lang="es-ES" sz="2500"/>
              <a:t>los </a:t>
            </a:r>
            <a:r>
              <a:rPr lang="es-ES" sz="2500" smtClean="0"/>
              <a:t>tres </a:t>
            </a:r>
            <a:r>
              <a:rPr lang="es-ES" sz="2500" dirty="0"/>
              <a:t>primeros meses pudiendo conllevar, incluso, la inadmisión de la solicitud en caso de que las deudas solicitadas fueran retenciones o pagos </a:t>
            </a:r>
            <a:r>
              <a:rPr lang="es-ES" sz="2500" dirty="0" smtClean="0"/>
              <a:t>fraccionados).</a:t>
            </a:r>
            <a:endParaRPr lang="es-ES" sz="2500" dirty="0"/>
          </a:p>
        </p:txBody>
      </p:sp>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Tree>
    <p:extLst>
      <p:ext uri="{BB962C8B-B14F-4D97-AF65-F5344CB8AC3E}">
        <p14:creationId xmlns:p14="http://schemas.microsoft.com/office/powerpoint/2010/main" val="41868144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pic>
        <p:nvPicPr>
          <p:cNvPr id="2" name="Imagen 1"/>
          <p:cNvPicPr>
            <a:picLocks noChangeAspect="1"/>
          </p:cNvPicPr>
          <p:nvPr/>
        </p:nvPicPr>
        <p:blipFill>
          <a:blip r:embed="rId2"/>
          <a:stretch>
            <a:fillRect/>
          </a:stretch>
        </p:blipFill>
        <p:spPr>
          <a:xfrm>
            <a:off x="169988" y="2060848"/>
            <a:ext cx="8986340" cy="4094425"/>
          </a:xfrm>
          <a:prstGeom prst="rect">
            <a:avLst/>
          </a:prstGeom>
        </p:spPr>
      </p:pic>
      <p:sp>
        <p:nvSpPr>
          <p:cNvPr id="5" name="Rectángulo 4"/>
          <p:cNvSpPr/>
          <p:nvPr/>
        </p:nvSpPr>
        <p:spPr>
          <a:xfrm>
            <a:off x="251520" y="692696"/>
            <a:ext cx="8373607" cy="1200329"/>
          </a:xfrm>
          <a:prstGeom prst="rect">
            <a:avLst/>
          </a:prstGeom>
        </p:spPr>
        <p:txBody>
          <a:bodyPr wrap="square">
            <a:spAutoFit/>
          </a:bodyPr>
          <a:lstStyle/>
          <a:p>
            <a:pPr algn="just"/>
            <a:r>
              <a:rPr lang="es-ES" sz="2400" dirty="0"/>
              <a:t>Al seleccionar esta opción, aparecerá un mensaje en el que se indicará que la solicitud </a:t>
            </a:r>
            <a:r>
              <a:rPr lang="es-ES" sz="2400" dirty="0" smtClean="0"/>
              <a:t>queda </a:t>
            </a:r>
            <a:r>
              <a:rPr lang="es-ES" sz="2400" dirty="0"/>
              <a:t>sujeta a las condiciones y beneficios de dicho </a:t>
            </a:r>
            <a:r>
              <a:rPr lang="es-ES" sz="2400" dirty="0" smtClean="0"/>
              <a:t>aplazamiento, </a:t>
            </a:r>
            <a:r>
              <a:rPr lang="es-ES" sz="2400" dirty="0"/>
              <a:t>debiendo confirmar la misma. </a:t>
            </a:r>
            <a:endParaRPr lang="es-ES" sz="2400" b="1" dirty="0" smtClean="0"/>
          </a:p>
        </p:txBody>
      </p:sp>
    </p:spTree>
    <p:extLst>
      <p:ext uri="{BB962C8B-B14F-4D97-AF65-F5344CB8AC3E}">
        <p14:creationId xmlns:p14="http://schemas.microsoft.com/office/powerpoint/2010/main" val="3899627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
        <p:nvSpPr>
          <p:cNvPr id="6" name="Título 1"/>
          <p:cNvSpPr txBox="1">
            <a:spLocks/>
          </p:cNvSpPr>
          <p:nvPr/>
        </p:nvSpPr>
        <p:spPr>
          <a:xfrm>
            <a:off x="395536" y="764704"/>
            <a:ext cx="8424936" cy="74214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baseline="0">
                <a:solidFill>
                  <a:srgbClr val="004D9D"/>
                </a:solidFill>
                <a:latin typeface="Arial" pitchFamily="34" charset="0"/>
                <a:ea typeface="+mj-ea"/>
                <a:cs typeface="+mj-cs"/>
              </a:defRPr>
            </a:lvl1pPr>
          </a:lstStyle>
          <a:p>
            <a:pPr algn="just"/>
            <a:r>
              <a:rPr lang="es-ES" sz="2500" b="1" dirty="0" smtClean="0"/>
              <a:t>2.4</a:t>
            </a:r>
            <a:r>
              <a:rPr lang="es-ES" sz="2500" b="1" dirty="0"/>
              <a:t>. Rellenar los campos de la </a:t>
            </a:r>
            <a:r>
              <a:rPr lang="es-ES" sz="2500" b="1" dirty="0" smtClean="0"/>
              <a:t>solicitud.</a:t>
            </a:r>
            <a:endParaRPr lang="es-ES" sz="2500" b="1" dirty="0"/>
          </a:p>
        </p:txBody>
      </p:sp>
      <p:sp>
        <p:nvSpPr>
          <p:cNvPr id="9" name="Rectángulo 8"/>
          <p:cNvSpPr/>
          <p:nvPr/>
        </p:nvSpPr>
        <p:spPr>
          <a:xfrm>
            <a:off x="493212" y="1628800"/>
            <a:ext cx="8229583" cy="3554819"/>
          </a:xfrm>
          <a:prstGeom prst="rect">
            <a:avLst/>
          </a:prstGeom>
        </p:spPr>
        <p:txBody>
          <a:bodyPr wrap="square">
            <a:spAutoFit/>
          </a:bodyPr>
          <a:lstStyle/>
          <a:p>
            <a:pPr algn="just"/>
            <a:r>
              <a:rPr lang="es-ES" sz="2500" dirty="0"/>
              <a:t>Confirmada la opción </a:t>
            </a:r>
            <a:r>
              <a:rPr lang="es-ES" sz="2500" dirty="0" smtClean="0"/>
              <a:t>elegida: </a:t>
            </a:r>
          </a:p>
          <a:p>
            <a:pPr algn="just"/>
            <a:endParaRPr lang="es-ES" sz="2500" dirty="0" smtClean="0"/>
          </a:p>
          <a:p>
            <a:pPr algn="just"/>
            <a:r>
              <a:rPr lang="es-ES" sz="2500" dirty="0" smtClean="0"/>
              <a:t>1) Si </a:t>
            </a:r>
            <a:r>
              <a:rPr lang="es-ES" sz="2500" dirty="0"/>
              <a:t>usted presentó la solicitud directamente tras presentar su autoliquidación, por la opción que le facilita la aplicación (apartado 1), sólo deberá indicar los datos de domiciliación bancaria (nº IBAN de cuenta bancaria donde domiciliar el pago). El resto de campos (“Tipo de garantías ofrecidas” y “Propuesta de pago”) aparecerán cumplimentados sin posibilidad de modificación</a:t>
            </a:r>
            <a:r>
              <a:rPr lang="es-ES" sz="2500" dirty="0" smtClean="0"/>
              <a:t>.</a:t>
            </a:r>
            <a:endParaRPr lang="es-ES" sz="2500" b="1" dirty="0" smtClean="0"/>
          </a:p>
        </p:txBody>
      </p:sp>
    </p:spTree>
    <p:extLst>
      <p:ext uri="{BB962C8B-B14F-4D97-AF65-F5344CB8AC3E}">
        <p14:creationId xmlns:p14="http://schemas.microsoft.com/office/powerpoint/2010/main" val="8604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pic>
        <p:nvPicPr>
          <p:cNvPr id="2" name="Imagen 1"/>
          <p:cNvPicPr>
            <a:picLocks noChangeAspect="1"/>
          </p:cNvPicPr>
          <p:nvPr/>
        </p:nvPicPr>
        <p:blipFill>
          <a:blip r:embed="rId2"/>
          <a:stretch>
            <a:fillRect/>
          </a:stretch>
        </p:blipFill>
        <p:spPr>
          <a:xfrm>
            <a:off x="80335" y="852128"/>
            <a:ext cx="8983329" cy="5153744"/>
          </a:xfrm>
          <a:prstGeom prst="rect">
            <a:avLst/>
          </a:prstGeom>
        </p:spPr>
      </p:pic>
    </p:spTree>
    <p:extLst>
      <p:ext uri="{BB962C8B-B14F-4D97-AF65-F5344CB8AC3E}">
        <p14:creationId xmlns:p14="http://schemas.microsoft.com/office/powerpoint/2010/main" val="3269597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
        <p:nvSpPr>
          <p:cNvPr id="9" name="Rectángulo 8"/>
          <p:cNvSpPr/>
          <p:nvPr/>
        </p:nvSpPr>
        <p:spPr>
          <a:xfrm>
            <a:off x="395544" y="1700808"/>
            <a:ext cx="8229583" cy="3170099"/>
          </a:xfrm>
          <a:prstGeom prst="rect">
            <a:avLst/>
          </a:prstGeom>
        </p:spPr>
        <p:txBody>
          <a:bodyPr wrap="square">
            <a:spAutoFit/>
          </a:bodyPr>
          <a:lstStyle/>
          <a:p>
            <a:pPr algn="just"/>
            <a:r>
              <a:rPr lang="es-ES" sz="2500" dirty="0" smtClean="0"/>
              <a:t>2</a:t>
            </a:r>
            <a:r>
              <a:rPr lang="es-ES" sz="2500" dirty="0"/>
              <a:t>) </a:t>
            </a:r>
            <a:r>
              <a:rPr lang="es-ES" sz="2500" dirty="0" smtClean="0"/>
              <a:t>Si</a:t>
            </a:r>
            <a:r>
              <a:rPr lang="es-ES" sz="2500" dirty="0"/>
              <a:t>, por el contrario, usted presenta la solicitud de aplazamiento en un momento posterior a la presentación de la autoliquidación (apartado 2), además de tener que identificar los datos de domiciliación bancaria, deberá identificar la clave de liquidación y el importe de la deuda a aplazar. El resto de campos (“Tipo de garantías ofrecidas” y “Propuesta de pago”) aparecerán cumplimentados sin posibilidad de </a:t>
            </a:r>
            <a:r>
              <a:rPr lang="es-ES" sz="2500" dirty="0" smtClean="0"/>
              <a:t>modificación.</a:t>
            </a:r>
            <a:endParaRPr lang="es-ES" sz="2500" b="1" dirty="0" smtClean="0"/>
          </a:p>
        </p:txBody>
      </p:sp>
    </p:spTree>
    <p:extLst>
      <p:ext uri="{BB962C8B-B14F-4D97-AF65-F5344CB8AC3E}">
        <p14:creationId xmlns:p14="http://schemas.microsoft.com/office/powerpoint/2010/main" val="1592138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6785" y="836712"/>
            <a:ext cx="9117215" cy="5267672"/>
          </a:xfrm>
          <a:prstGeom prst="rect">
            <a:avLst/>
          </a:prstGeom>
        </p:spPr>
      </p:pic>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Tree>
    <p:extLst>
      <p:ext uri="{BB962C8B-B14F-4D97-AF65-F5344CB8AC3E}">
        <p14:creationId xmlns:p14="http://schemas.microsoft.com/office/powerpoint/2010/main" val="1157910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93912" y="6376690"/>
            <a:ext cx="7632848" cy="276999"/>
          </a:xfrm>
          <a:prstGeom prst="rect">
            <a:avLst/>
          </a:prstGeom>
        </p:spPr>
        <p:txBody>
          <a:bodyPr wrap="square">
            <a:spAutoFit/>
          </a:bodyPr>
          <a:lstStyle/>
          <a:p>
            <a:pPr algn="ctr"/>
            <a:r>
              <a:rPr lang="es-ES" sz="1200" i="1" dirty="0" smtClean="0">
                <a:solidFill>
                  <a:srgbClr val="004D9D"/>
                </a:solidFill>
                <a:latin typeface="Arial" charset="0"/>
              </a:rPr>
              <a:t>Subdirección General de Recaudación Ejecutiva. </a:t>
            </a:r>
            <a:r>
              <a:rPr lang="es-ES" sz="1200" i="1" dirty="0">
                <a:solidFill>
                  <a:srgbClr val="004D9D"/>
                </a:solidFill>
                <a:latin typeface="Arial" charset="0"/>
              </a:rPr>
              <a:t>Departamento de Recaudación</a:t>
            </a:r>
            <a:endParaRPr lang="es-ES" sz="1200" dirty="0"/>
          </a:p>
        </p:txBody>
      </p:sp>
      <p:sp>
        <p:nvSpPr>
          <p:cNvPr id="6" name="Título 1"/>
          <p:cNvSpPr txBox="1">
            <a:spLocks/>
          </p:cNvSpPr>
          <p:nvPr/>
        </p:nvSpPr>
        <p:spPr>
          <a:xfrm>
            <a:off x="395536" y="764705"/>
            <a:ext cx="8424936"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baseline="0">
                <a:solidFill>
                  <a:srgbClr val="004D9D"/>
                </a:solidFill>
                <a:latin typeface="Arial" pitchFamily="34" charset="0"/>
                <a:ea typeface="+mj-ea"/>
                <a:cs typeface="+mj-cs"/>
              </a:defRPr>
            </a:lvl1pPr>
          </a:lstStyle>
          <a:p>
            <a:pPr algn="just"/>
            <a:r>
              <a:rPr lang="es-ES" sz="2500" b="1" dirty="0" smtClean="0"/>
              <a:t>2.5. Presentar la solicitud.</a:t>
            </a:r>
            <a:endParaRPr lang="es-ES" sz="2500" b="1" dirty="0"/>
          </a:p>
        </p:txBody>
      </p:sp>
      <p:sp>
        <p:nvSpPr>
          <p:cNvPr id="9" name="Rectángulo 8"/>
          <p:cNvSpPr/>
          <p:nvPr/>
        </p:nvSpPr>
        <p:spPr>
          <a:xfrm>
            <a:off x="597760" y="1484784"/>
            <a:ext cx="8229583" cy="2015936"/>
          </a:xfrm>
          <a:prstGeom prst="rect">
            <a:avLst/>
          </a:prstGeom>
        </p:spPr>
        <p:txBody>
          <a:bodyPr wrap="square">
            <a:spAutoFit/>
          </a:bodyPr>
          <a:lstStyle/>
          <a:p>
            <a:pPr algn="just"/>
            <a:r>
              <a:rPr lang="es-ES" sz="2500" dirty="0"/>
              <a:t>Por último, deberá presentar la solicitud presionando el icono “Firmar y enviar”. Le aparecerá un mensaje confirmando que la solicitud se ha dado de alta de forma correcta, así como la fecha y hora en que se ha realizado, pudiendo obtener el justificante de la presentación</a:t>
            </a:r>
            <a:r>
              <a:rPr lang="es-ES" sz="2500" dirty="0" smtClean="0"/>
              <a:t>.</a:t>
            </a:r>
            <a:endParaRPr lang="es-ES" sz="2500" dirty="0"/>
          </a:p>
        </p:txBody>
      </p:sp>
      <p:grpSp>
        <p:nvGrpSpPr>
          <p:cNvPr id="7" name="Grupo 6"/>
          <p:cNvGrpSpPr/>
          <p:nvPr/>
        </p:nvGrpSpPr>
        <p:grpSpPr>
          <a:xfrm>
            <a:off x="830213" y="4005064"/>
            <a:ext cx="7477125" cy="1304925"/>
            <a:chOff x="539552" y="1575316"/>
            <a:chExt cx="7477125" cy="1304925"/>
          </a:xfrm>
        </p:grpSpPr>
        <p:pic>
          <p:nvPicPr>
            <p:cNvPr id="8" name="Imagen 7"/>
            <p:cNvPicPr>
              <a:picLocks noChangeAspect="1"/>
            </p:cNvPicPr>
            <p:nvPr/>
          </p:nvPicPr>
          <p:blipFill>
            <a:blip r:embed="rId2"/>
            <a:stretch>
              <a:fillRect/>
            </a:stretch>
          </p:blipFill>
          <p:spPr>
            <a:xfrm>
              <a:off x="539552" y="1575316"/>
              <a:ext cx="7477125" cy="1304925"/>
            </a:xfrm>
            <a:prstGeom prst="rect">
              <a:avLst/>
            </a:prstGeom>
          </p:spPr>
        </p:pic>
        <p:sp>
          <p:nvSpPr>
            <p:cNvPr id="10" name="Rectángulo 9"/>
            <p:cNvSpPr/>
            <p:nvPr/>
          </p:nvSpPr>
          <p:spPr>
            <a:xfrm>
              <a:off x="5580112" y="2060848"/>
              <a:ext cx="504056" cy="144016"/>
            </a:xfrm>
            <a:prstGeom prst="rect">
              <a:avLst/>
            </a:prstGeom>
            <a:solidFill>
              <a:srgbClr val="B8D9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6372200" y="2060848"/>
              <a:ext cx="360040" cy="144016"/>
            </a:xfrm>
            <a:prstGeom prst="rect">
              <a:avLst/>
            </a:prstGeom>
            <a:solidFill>
              <a:srgbClr val="B8D9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2699792" y="2280939"/>
              <a:ext cx="864096" cy="144016"/>
            </a:xfrm>
            <a:prstGeom prst="rect">
              <a:avLst/>
            </a:prstGeom>
            <a:solidFill>
              <a:srgbClr val="B8D9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5508104" y="2564904"/>
              <a:ext cx="1044116" cy="72008"/>
            </a:xfrm>
            <a:prstGeom prst="rect">
              <a:avLst/>
            </a:prstGeom>
            <a:solidFill>
              <a:srgbClr val="B8D9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35421196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871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Diapositiva de títul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976</Words>
  <Application>Microsoft Office PowerPoint</Application>
  <PresentationFormat>Presentación en pantalla (4:3)</PresentationFormat>
  <Paragraphs>55</Paragraphs>
  <Slides>20</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20</vt:i4>
      </vt:variant>
    </vt:vector>
  </HeadingPairs>
  <TitlesOfParts>
    <vt:vector size="26" baseType="lpstr">
      <vt:lpstr>Arial</vt:lpstr>
      <vt:lpstr>Calibri</vt:lpstr>
      <vt:lpstr>Calibri Light</vt:lpstr>
      <vt:lpstr>Times New Roman</vt:lpstr>
      <vt:lpstr>Diapositiva de título</vt:lpstr>
      <vt:lpstr>Tema de Office</vt:lpstr>
      <vt:lpstr>Presentación de PowerPoint</vt:lpstr>
      <vt:lpstr>Formas de presentación de la solicitud de aplazamiento.</vt:lpstr>
      <vt:lpstr>1. Desde la consulta de autoliqui-daciones de la modalidad impositiva presentada.</vt:lpstr>
      <vt:lpstr>2. Desde “Pagar, aplazar y consultar deudas”.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2021-10-11T06:21:14Z</dcterms:created>
  <dcterms:modified xsi:type="dcterms:W3CDTF">2021-10-11T06:21:24Z</dcterms:modified>
  <cp:contentStatus/>
</cp:coreProperties>
</file>