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67" r:id="rId3"/>
    <p:sldId id="260" r:id="rId4"/>
    <p:sldId id="282" r:id="rId5"/>
    <p:sldId id="265" r:id="rId6"/>
    <p:sldId id="269" r:id="rId7"/>
    <p:sldId id="268" r:id="rId8"/>
    <p:sldId id="261" r:id="rId9"/>
    <p:sldId id="266" r:id="rId10"/>
    <p:sldId id="264" r:id="rId11"/>
    <p:sldId id="262" r:id="rId12"/>
    <p:sldId id="279" r:id="rId13"/>
    <p:sldId id="280" r:id="rId14"/>
    <p:sldId id="283" r:id="rId15"/>
    <p:sldId id="263" r:id="rId16"/>
    <p:sldId id="270" r:id="rId17"/>
    <p:sldId id="271" r:id="rId18"/>
    <p:sldId id="274" r:id="rId19"/>
    <p:sldId id="275" r:id="rId20"/>
    <p:sldId id="272" r:id="rId21"/>
    <p:sldId id="273" r:id="rId22"/>
    <p:sldId id="276" r:id="rId23"/>
    <p:sldId id="278" r:id="rId24"/>
    <p:sldId id="277" r:id="rId25"/>
    <p:sldId id="281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4" r:id="rId34"/>
    <p:sldId id="295" r:id="rId35"/>
    <p:sldId id="296" r:id="rId36"/>
    <p:sldId id="293" r:id="rId37"/>
    <p:sldId id="291" r:id="rId38"/>
    <p:sldId id="297" r:id="rId39"/>
    <p:sldId id="292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258" r:id="rId6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B75D60-0FFD-4E94-A72F-827F2A3960BD}" type="datetimeFigureOut">
              <a:rPr lang="es-ES" smtClean="0"/>
              <a:pPr/>
              <a:t>09/04/2021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77404-1C19-4F04-A8A7-750A27E5176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PORTADA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1752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1340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8413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2436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4736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9906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9723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2429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8790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2359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5840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3039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60761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842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89553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4275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3505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09892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18906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52471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1808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19263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711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1926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61487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02830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46483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6528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21816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70903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41691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40397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96846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5533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3122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41835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23338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78473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51828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4522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41017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78814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549977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481845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87125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2541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5388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826224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062774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686046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900485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485848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36782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48575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42751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39033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Página de texto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598230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CONTRAPORTADA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7404-1C19-4F04-A8A7-750A27E5176E}" type="slidenum">
              <a:rPr lang="es-ES" smtClean="0"/>
              <a:pPr/>
              <a:t>59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97F56-933F-4EA5-963F-C2658B02E693}" type="datetime1">
              <a:rPr lang="es-ES" smtClean="0"/>
              <a:t>09/04/2021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BCC5-1703-4FB8-B5D8-6BCAB8C0738E}" type="datetime1">
              <a:rPr lang="es-ES" smtClean="0"/>
              <a:t>09/04/2021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56C09-018A-4267-9F17-ED40383E855E}" type="datetime1">
              <a:rPr lang="es-ES" smtClean="0"/>
              <a:t>09/04/2021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FCF0-5E36-4ADC-858C-463E223B036F}" type="datetime1">
              <a:rPr lang="es-ES" smtClean="0"/>
              <a:t>09/04/2021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FC2F-5E3A-4D72-8E38-AFF224879888}" type="datetime1">
              <a:rPr lang="es-ES" smtClean="0"/>
              <a:t>09/04/2021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F3618-035B-43F1-AEF5-A149EC379DE8}" type="datetime1">
              <a:rPr lang="es-ES" smtClean="0"/>
              <a:t>09/04/2021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E2FF-3FBC-4D15-9265-8A814AC0D768}" type="datetime1">
              <a:rPr lang="es-ES" smtClean="0"/>
              <a:t>09/04/2021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01FF-6FDF-4BF1-AFBB-81722BB86ACA}" type="datetime1">
              <a:rPr lang="es-ES" smtClean="0"/>
              <a:t>09/04/2021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ACA2-D16B-4FAD-8D23-CA3335A9F8E1}" type="datetime1">
              <a:rPr lang="es-ES" smtClean="0"/>
              <a:t>09/04/2021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8AE4-460C-46A7-AA3C-27A05F8B8647}" type="datetime1">
              <a:rPr lang="es-ES" smtClean="0"/>
              <a:t>09/04/2021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65E70-62DD-4053-B045-9E170D6A93FA}" type="datetime1">
              <a:rPr lang="es-ES" smtClean="0"/>
              <a:t>09/04/2021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1EF18-D784-4302-BA70-A96949F4471C}" type="datetime1">
              <a:rPr lang="es-ES" smtClean="0"/>
              <a:t>09/04/2021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79ED3-8F3C-4EA9-B92B-C5BF224AB5A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33400" y="2286000"/>
            <a:ext cx="8077200" cy="12618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s-ES" sz="3600" b="1" dirty="0" smtClean="0">
                <a:solidFill>
                  <a:srgbClr val="004D9D"/>
                </a:solidFill>
                <a:latin typeface="Arial" charset="0"/>
                <a:cs typeface="Times New Roman" charset="0"/>
              </a:rPr>
              <a:t>NUEVAS VALIDACIONES SII.</a:t>
            </a:r>
          </a:p>
          <a:p>
            <a:pPr algn="ctr" eaLnBrk="0" hangingPunct="0">
              <a:defRPr/>
            </a:pPr>
            <a:endParaRPr lang="es-ES" sz="2000" dirty="0" smtClean="0">
              <a:solidFill>
                <a:srgbClr val="004D9D"/>
              </a:solidFill>
              <a:latin typeface="Arial" charset="0"/>
              <a:cs typeface="Times New Roman" charset="0"/>
            </a:endParaRPr>
          </a:p>
          <a:p>
            <a:pPr algn="ctr" eaLnBrk="0" hangingPunct="0">
              <a:defRPr/>
            </a:pPr>
            <a:r>
              <a:rPr lang="es-ES" sz="2000" dirty="0" smtClean="0">
                <a:solidFill>
                  <a:srgbClr val="FF0000"/>
                </a:solidFill>
                <a:latin typeface="Arial" charset="0"/>
                <a:cs typeface="Times New Roman" charset="0"/>
              </a:rPr>
              <a:t>9 de abril de 2021</a:t>
            </a:r>
            <a:endParaRPr lang="es-ES" sz="2000" dirty="0">
              <a:solidFill>
                <a:srgbClr val="FF0000"/>
              </a:solidFill>
              <a:latin typeface="Arial" charset="0"/>
              <a:cs typeface="Times New Roman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3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Calendario de implementación.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09600" y="1600200"/>
            <a:ext cx="7924800" cy="3046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s-ES" sz="16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Publicación </a:t>
            </a:r>
            <a:r>
              <a:rPr lang="es-ES" sz="16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nuevas validaciones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30 de junio de 2020.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s-ES" sz="16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Inicio período de pruebas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1 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octubre de 2020.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s-ES" sz="16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Entrada en funcionamiento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1 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enero de 2021.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_tradnl" sz="1600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1066800" y="6381328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0665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3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Principales características.</a:t>
            </a:r>
          </a:p>
          <a:p>
            <a:pPr algn="ctr">
              <a:defRPr/>
            </a:pPr>
            <a:endParaRPr lang="es-E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550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es-ES" sz="16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Objetivos: </a:t>
            </a:r>
          </a:p>
          <a:p>
            <a:pPr marL="342900" indent="-342900">
              <a:buAutoNum type="arabicPeriod"/>
            </a:pPr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Mejorar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 calidad de la información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suministrada.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Introducir las validaciones derivadas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 la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Orden HAC/1089/2020, de 27 de octubre por la que se modifica la Orden HFP/417/2017, de 12 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mayo: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-Nuevos campos en el LRFR.</a:t>
            </a:r>
          </a:p>
          <a:p>
            <a:pPr algn="just"/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-Nuevos campos en el LRDOI para los envíos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 recepciones de los bienes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comprendidos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en un acuerdo 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venta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 bienes en consigna.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(Llevanza 	en la Sede de la AEAT obligatoria para </a:t>
            </a:r>
            <a:r>
              <a:rPr lang="es-ES" sz="16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sp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incluidos en el SII a partir de 1 de 	enero de 2021, art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66.1.3º RIVA y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DTª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7ª del RD-ley 3/2020, de 4 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febrero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 startAt="2"/>
            </a:pPr>
            <a:r>
              <a:rPr lang="es-ES" sz="16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Libros afectados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LRFE,  LRFR y LRDOI</a:t>
            </a:r>
          </a:p>
          <a:p>
            <a:pPr marL="342900" indent="-342900">
              <a:buAutoNum type="arabicPeriod" startAt="2"/>
            </a:pPr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 startAt="3"/>
            </a:pPr>
            <a:r>
              <a:rPr lang="es-ES" sz="16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Máxima adecuación </a:t>
            </a:r>
            <a:r>
              <a:rPr lang="es-ES" sz="16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 las </a:t>
            </a:r>
            <a:r>
              <a:rPr lang="es-ES" sz="1600" u="sng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FAQs</a:t>
            </a:r>
            <a:r>
              <a:rPr lang="es-ES" sz="16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0445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E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35394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32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32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NUEVA VALIDACIÓN APLICABLE A LRFE Y LRFR.</a:t>
            </a:r>
            <a:endParaRPr lang="es-E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27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TIPO DE COMUNICACIÓN.</a:t>
            </a:r>
            <a:endParaRPr lang="es-E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42780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Baja </a:t>
            </a:r>
            <a:r>
              <a:rPr lang="es-ES" sz="16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 factura.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 validará que el ejercicio y periodo indicado en la baja coincida con el ejercicio y periodo del alta del registro y si hubiera sido modificado con el indicado en la última de modificación 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5875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E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32932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NUEVAS VALIDACIONES LIBRO REGISTRO DE FACTURAS EMITIDAS</a:t>
            </a:r>
            <a:endParaRPr lang="es-E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9145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TIPO DE COMUNICACIÓN.</a:t>
            </a:r>
            <a:endParaRPr lang="es-E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4770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Devolución en régimen de viajeros</a:t>
            </a:r>
            <a:r>
              <a:rPr lang="es-ES" sz="16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 el tipo de comunicación sea A4, A5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A6 no puede estar cumplimentado el bloque de “Prestación de servicios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el tipo de comunicación sea A4, la fecha de expedición no puede ser posterior a 31.12.2018.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el tipo de comunicación sea A4, la fecha de operación será obligatoria y posterior a la fecha de expedición. </a:t>
            </a: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2438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</a:t>
            </a: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Importe total.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el campo importe total está cumplimentado se validará que sea igual a: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Ʃ (BI +Cuota repercutida + Cuota recargo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equiv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.) de todas las líneas de detalle del bloque Sujeta/No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exenta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+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Ʃ (BI exenta) de todas las líneas de detalle del bloque “Sujeta/exenta”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+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“Importe no sujeto art 7, 14, otros”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+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“Importe no sujeto por reglas de localización”.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 admitirá un error de ± 10 euros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no se cumple, mensaje de error.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 se aplicará cuando clave de régimen sea 03,05,06 o 09.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 se aplicará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tipo de factura sea F4.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dirty="0"/>
          </a:p>
          <a:p>
            <a:r>
              <a:rPr lang="es-ES" dirty="0" smtClean="0"/>
              <a:t>  	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2371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</a:t>
            </a: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Facturas simplificadas.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s-ES" sz="16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Desglose de cuota repercutida obligatorio.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Cuando el tipo de factura sea F2, F4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R5, el campo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cuota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repercutida será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obligatorio.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E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cuota repercutida deberá 	ser igual a la base imponible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por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tipo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(se admitirá un margen de ± 	10 euros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). No se aplicará a 	F4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 startAt="2"/>
            </a:pPr>
            <a:r>
              <a:rPr lang="es-ES" sz="16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Importe no superior a 3.000 euros ( Art. 4.2 Reglamento </a:t>
            </a:r>
            <a:r>
              <a:rPr lang="es-ES" sz="16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 facturación</a:t>
            </a:r>
            <a:r>
              <a:rPr lang="es-ES" sz="16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Cuando el tipo de factura sea F2 Ʃ (BI +Cuota) de todas las líneas de 	detalle del bloque Sujeta/No exenta + Ʃ (BI exenta) de todas las 	líneas de detalle del bloque “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Sujeta/Exenta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” + “Importe no sujeto 	art 7, 14, otros” +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“Importe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 sujeto por reglas 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localización”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podrá ser 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superior a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3000 euros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(se admitirá un margen de ± 	10 euros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No se aplicará cuando exista acuerdo de facturación.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dirty="0"/>
          </a:p>
          <a:p>
            <a:r>
              <a:rPr lang="es-ES" dirty="0" smtClean="0"/>
              <a:t>  	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20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7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</a:t>
            </a: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Concurso de acreedores y créditos total o parcialmente incobrables.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tipo de factura sea R2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R3, se validará lo siguiente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Desglose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sólo se permitirá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nivel 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factura ( excepto R2)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desglose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Contraparte tiene que estar identificado mediante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NIF </a:t>
            </a:r>
            <a:r>
              <a:rPr lang="es-E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 07 (</a:t>
            </a:r>
            <a:r>
              <a:rPr lang="es-ES" sz="16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 censado)</a:t>
            </a:r>
            <a:r>
              <a:rPr lang="es-ES" sz="160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excepto R2 que también admitirá NIVA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dirty="0"/>
          </a:p>
          <a:p>
            <a:r>
              <a:rPr lang="es-ES" dirty="0" smtClean="0"/>
              <a:t>  	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4427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</a:t>
            </a: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identificación de la </a:t>
            </a: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contraparte(I).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tipo de factura es  F1, F3, R1, R2, R3 y R4,  el bloque de identificación de la contraparte tiene que estar cumplimentado.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(No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cambia) </a:t>
            </a:r>
            <a:b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2.    Si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tipo de factura es F2, F4 y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R5, el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de identificación de la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      contraparte no puede estar cumplimentado. En caso contrario 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 rechazará el registro. (Novedad). 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3.    Si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ImporteTransmisionSujetoAIVA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está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cumplimentado,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 el tipo de factura 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tiene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que ser F1, F3, R1, R2, R3 y R4.   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endParaRPr lang="es-ES" dirty="0"/>
          </a:p>
          <a:p>
            <a:r>
              <a:rPr lang="es-ES" dirty="0" smtClean="0"/>
              <a:t>  	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9259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</a:t>
            </a: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identificación de la </a:t>
            </a: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contraparte (II)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Entregas intracomunitarias de bienes. Identificación de la contraparte.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 contraparte se identifique a través del bloque  </a:t>
            </a:r>
            <a:r>
              <a:rPr lang="es-ES" sz="16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IDOtros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tipo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 identificación sea 02 se validará que el campo identificador se ajuste a la estructura de NIF-IVA de alguno de los EM.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 contraparte se identifique a través del bloque “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IDOtros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” y Tipo de identificación sea 02 se validará que tipo de factura sea F1,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F3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R1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R2, R3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R4.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endParaRPr lang="es-ES" dirty="0"/>
          </a:p>
          <a:p>
            <a:r>
              <a:rPr lang="es-ES" dirty="0" smtClean="0"/>
              <a:t>  	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2843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</a:t>
            </a: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identificación de la </a:t>
            </a: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contraparte (III)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Inversión del sujeto pasivo(S2 y S3). Identificación de la contraparte.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strike="sngStrike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se indique S2 </a:t>
            </a:r>
            <a:r>
              <a:rPr lang="es-ES" sz="1600" strike="sngStrike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strike="sngStrike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S3, la contraparte tiene que estar identificada mediante NIF.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se indique S2, el  tipo de factura solo puede ser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F1,F3, R1,R2,R3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y R4.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se indique S3, el tipo de factura solo puede ser F1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F3, R1,R2,R3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y R4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 smtClean="0"/>
              <a:t>  	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4360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</a:t>
            </a: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identificación de la </a:t>
            </a: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contraparte (IV)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Recargo de equivalencia.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el campo “cuota recargo de equivalencia” esté cumplimentado, la contraparte tiene que estar identificada mediante NIF y que sea válido.( En particular nos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admitirá 07 no censado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).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 permitirá informar el recargo en el asiento resumen F4, sin exigir identificación.  </a:t>
            </a:r>
          </a:p>
          <a:p>
            <a:r>
              <a:rPr lang="es-ES" dirty="0" smtClean="0"/>
              <a:t>  	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2422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Fecha de expedición y período de liquidación.</a:t>
            </a: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 fecha de expedición no podrá ser anterior a la fecha de operación. Esta validación no se aplicará cuando alguna de las claves de régimen especial sea 14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 tipo de comunicación A4.</a:t>
            </a:r>
          </a:p>
          <a:p>
            <a:pPr marL="342900" indent="-342900">
              <a:buAutoNum type="arabicPeriod"/>
            </a:pPr>
            <a:endParaRPr lang="es-E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endParaRPr lang="es-E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endParaRPr lang="es-E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es-ES" sz="1600" strike="sngStrike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ejercicio y el período deben coincidir con el ejercicio y el período de la fecha de operación. Esta validación no se aplicará si el tipo de factura es R1,R2,R3, R5 ni </a:t>
            </a:r>
            <a:r>
              <a:rPr lang="es-ES" sz="1600" strike="sngStrike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R4. Tampoco se aplicará a las facturas F1 que se emitan para la rectificación de facturas por sustitución, opción 2 de la FAQ 2.8.</a:t>
            </a:r>
          </a:p>
          <a:p>
            <a:pPr marL="342900" indent="-342900">
              <a:buAutoNum type="arabicPeriod"/>
            </a:pPr>
            <a:endParaRPr lang="es-E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endParaRPr lang="es-E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endParaRPr lang="es-E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En defecto de fecha de operación, el ejercicio y el período deben coincidir con el ejercicio y el período de la fecha de expedición. Esta validación no se aplicará si el tipo de factura es R1,R2,R3, R5 ni en el caso de R4 negativas.</a:t>
            </a:r>
          </a:p>
          <a:p>
            <a:pPr marL="342900" indent="-342900">
              <a:buAutoNum type="arabicPeriod"/>
            </a:pPr>
            <a:endParaRPr lang="es-ES" dirty="0"/>
          </a:p>
          <a:p>
            <a:r>
              <a:rPr lang="es-ES" dirty="0"/>
              <a:t> 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endParaRPr lang="es-ES" dirty="0"/>
          </a:p>
          <a:p>
            <a:r>
              <a:rPr lang="es-ES" dirty="0" smtClean="0"/>
              <a:t>  	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90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Régimen especial de bienes usados.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REBU. Clave de régimen 03</a:t>
            </a:r>
            <a:r>
              <a:rPr lang="es-ES" sz="16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0"/>
            <a:endParaRPr lang="es-ES" sz="1600" b="1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se marque un solo régimen especial y este sea 03 , el bloque no sujeta no puede estar cumplimentado.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se marque un solo régimen especial y este sea 03, dentro del bloque “Sujeta/No exenta solo puede indicarse S1.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Las validaciones anteriores se aplicarán tanto si el desglose se hace a nivel de factura como si se hace a nivel de operación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s-ES" sz="16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Nota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Se permite cumplimentar el bloque exenta.  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endParaRPr lang="es-ES" dirty="0"/>
          </a:p>
          <a:p>
            <a:r>
              <a:rPr lang="es-ES" dirty="0" smtClean="0"/>
              <a:t>  	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6629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Régimen especial oro de inversión.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Operaciones </a:t>
            </a:r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 oro de inversión. Clave de régimen 04.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clave de régimen especial sea 04 no podrá  cumplimentarse el bloque no sujeta. </a:t>
            </a: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clave de régimen especial sea 04 no podrá  indicarse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S1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ni  S3 del bloque Sujeta/No exenta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	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872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Régimen especial grupo de entidades.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u="dbl" dirty="0" smtClean="0"/>
          </a:p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Grupo de entidades. Clave de régimen 06.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campo base imponible a coste no puede estar cumplimentado si ninguna de las claves de régimen es 06.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alguna de las claves de régimen es 06, el tipo de factura tiene que ser distinto de F2, F3, F4, R5.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Nota. Validación actual: Si alguna de las claves de régimen es 06 el tipo de factura tiene que ser distinto de F2, F4, R5.</a:t>
            </a:r>
          </a:p>
          <a:p>
            <a:endParaRPr lang="es-ES" b="1" u="db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9342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Régimen especial criterio de caja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u="dbl" dirty="0" smtClean="0"/>
          </a:p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Régimen especial del criterio de caja. Clave de régimen 07.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solo se marque un régimen especial y sea igual a 07, el bloque no sujeta no puede estar cumplimentado.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solo se marque un solo régimen especial y sea igual a 07, no se podrá indicar S2 ni S3 del bloque Sujeta/no exenta.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sólo se marque un régimen especial y sea igual a 07, no se podrán utilizar las claves de exención E2, E3, E4 y E5 del bloque exenta.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Estas validaciones se aplicarán  a nivel de factura y de operación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96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Operaciones sujetas a IGIC/IPSI.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u="dbl" dirty="0" smtClean="0"/>
          </a:p>
          <a:p>
            <a:endParaRPr lang="es-ES" b="1" u="dbl" dirty="0"/>
          </a:p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IGIC/IPSI. Clave de régimen 08. 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 indique  una clave de régimen especial y sea igual a 08, sólo podrá  cumplimentarse el bloque No sujeta por reglas de localización.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Nota: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Esta validación se aplicará a nivel de factura y de operación (bloque entrega de bienes y bloque prestación 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servicios.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8630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Cobros por cuenta de terceros.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u="dbl" dirty="0" smtClean="0"/>
          </a:p>
          <a:p>
            <a:endParaRPr lang="es-ES" b="1" u="dbl" dirty="0"/>
          </a:p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Cobros por cuenta de terceros. Clave de régimen 10.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clave de régimen sea 10, tipo de factura tiene que ser F1.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clave de régimen sea 10, la contraparte tiene que estar identificada mediante NIF. (En particular se rechazará la clave 07- No censado).</a:t>
            </a: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clave de régimen sea 10, sólo podrá  cumplimentarse el bloque “No sujeta por art 7, 14”. 	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9746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Arrendamiento local de negocios.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u="dbl" dirty="0" smtClean="0"/>
          </a:p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Arrendamiento local de negocios. Claves 11,12,13.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se indique un solo régimen y sea 11, 12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13 únicamente se admitirá el Tipo del 21%. 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414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IVA pendiente de devengo AAPP.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u="dbl" dirty="0" smtClean="0"/>
          </a:p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IVA pendiente de devengo AAPP. Clave de régimen 14.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se marque un solo régimen y sea 14, la contraparte tiene que estar identificada mediante NIF que comience por P,Q,S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V.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se marque un solo régimen y sea 14, el tipo de factura tiene que ser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F1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R1, R2, R3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R4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se marque un solo régimen y sea 14, la fecha de operación será obligatoria y posterior a fecha de expedición.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strike="sngStrike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se marque un solo régimen y sea 14, el bloque exenta no podrá estar cumplimentado.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0150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Facturas anteriores a la inclusión en el SII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u="dbl" dirty="0" smtClean="0"/>
          </a:p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Primer semestre de 2017 y facturas anteriores a la inclusión en el SII. Clave 16.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 se podrá utilizar la clave 16 si para el periodo indicado el contribuyente está incluido en el SII.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6769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Bloque Sujeta/no exenta (I).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Recargo de equivalencia.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 Tipo impositivo es 21 % sólo se admitirán como tipo de  recargo el 5,2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1,75.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 Tipo impositivo es 10 % sólo se admitirá como tipo de  recargo el 1,4. </a:t>
            </a: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 Tipo impositivo es 4 % sólo se admitirá como  tipo de  recargo el 0,5. En caso contrario, mensaje de rechazo.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6167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Bloque Sujeta/no exenta (II).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u="dbl" dirty="0" smtClean="0"/>
          </a:p>
          <a:p>
            <a:endParaRPr lang="es-ES" b="1" u="dbl" dirty="0"/>
          </a:p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Inversión del sujeto pasivo. S2 y S3.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Sólo se podrá indicar S2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S3 cuando alguna de las claves de régimen especial sea 01, 04, 05, 06, 07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12.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04091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Bloque exenta (I).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u="dbl" dirty="0" smtClean="0"/>
          </a:p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Exportaciones. Claves de exención E2 y E3.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sólo se marca una clave de régimen especial y es igual a 01, no pueden utilizarse las claves de exención E2, E3.</a:t>
            </a:r>
          </a:p>
          <a:p>
            <a:endParaRPr lang="es-ES" b="1" u="db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5567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LRFE. Bloque exenta (II).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u="dbl" dirty="0" smtClean="0"/>
          </a:p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Entregas intracomunitarias. Clave de exención E5.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clave de exención E5 no puede utilizarse dentro del  bloque “prestación de servicios”.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strike="sngStrike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se indique E5, la contraparte tiene que estar identificada a través del bloque “</a:t>
            </a:r>
            <a:r>
              <a:rPr lang="es-ES" sz="1600" strike="sngStrike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IDOtros</a:t>
            </a:r>
            <a:r>
              <a:rPr lang="es-ES" sz="1600" strike="sngStrike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” con  Tipo de identificación 02. </a:t>
            </a:r>
          </a:p>
          <a:p>
            <a:endParaRPr lang="es-ES" b="1" u="db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34336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u="dbl" dirty="0" smtClean="0"/>
          </a:p>
          <a:p>
            <a:endParaRPr lang="es-ES" b="1" u="dbl" dirty="0"/>
          </a:p>
        </p:txBody>
      </p:sp>
      <p:sp>
        <p:nvSpPr>
          <p:cNvPr id="6" name="Rectángulo 5"/>
          <p:cNvSpPr/>
          <p:nvPr/>
        </p:nvSpPr>
        <p:spPr>
          <a:xfrm>
            <a:off x="762000" y="3105835"/>
            <a:ext cx="7848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NUEVAS VALIDACIONES LIBRO REGISTRO DE FACTURAS </a:t>
            </a:r>
            <a:r>
              <a:rPr lang="es-E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RECIBIDAS</a:t>
            </a:r>
            <a:endParaRPr lang="es-E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85786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Importe total.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mporte total.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el campo “Importe Total” está cumplimentado se validará que sea igual a: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Ʃ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(BI +Cuota soportada+ Cuota recargo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eq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+ Importe compensación)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de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todas las líneas de detalle del bloque “Desglose”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			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		+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Ʃ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(BI +Cuota soportada+ Cuota recargo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eq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de todas las líneas 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detalle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del bloque “Desglose de inversión del sujeto pasivo”.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admitirá un margen de error de +/- 10 euros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no se cumple mensaje de error.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 se aplicará si clave de régimen es 03,05,06 o 09.</a:t>
            </a:r>
          </a:p>
          <a:p>
            <a:r>
              <a:rPr lang="es-ES" dirty="0" smtClean="0">
                <a:solidFill>
                  <a:schemeClr val="tx2"/>
                </a:solidFill>
              </a:rPr>
              <a:t>No se </a:t>
            </a:r>
            <a:r>
              <a:rPr lang="es-ES" dirty="0">
                <a:solidFill>
                  <a:schemeClr val="tx2"/>
                </a:solidFill>
              </a:rPr>
              <a:t>aplicará cuando  clave de régimen sea 01 y el campo "Base imponible" del bloque "Desglose" sea 0</a:t>
            </a:r>
            <a:r>
              <a:rPr lang="es-ES" dirty="0" smtClean="0">
                <a:solidFill>
                  <a:schemeClr val="tx2"/>
                </a:solidFill>
              </a:rPr>
              <a:t>.</a:t>
            </a:r>
          </a:p>
          <a:p>
            <a:r>
              <a:rPr lang="es-ES" dirty="0" smtClean="0">
                <a:solidFill>
                  <a:schemeClr val="tx2"/>
                </a:solidFill>
              </a:rPr>
              <a:t>No se aplicará cuando esté cumplimentado el bloque de inversión del </a:t>
            </a:r>
            <a:r>
              <a:rPr lang="es-ES" dirty="0" err="1" smtClean="0">
                <a:solidFill>
                  <a:schemeClr val="tx2"/>
                </a:solidFill>
              </a:rPr>
              <a:t>sp</a:t>
            </a:r>
            <a:r>
              <a:rPr lang="es-ES" dirty="0" smtClean="0">
                <a:solidFill>
                  <a:schemeClr val="tx2"/>
                </a:solidFill>
              </a:rPr>
              <a:t>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10291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Facturas simplificadas.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Facturas simplificadas.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el tipo de factura sea F2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R5 el campo “importe total” no podrá ser superior a 3.000. (se admitirá + 10 euros de margen de error)</a:t>
            </a: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el tipo de factura sea F2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R5 y no esté cumplimentado el campo importe total, Ʃ (BI +Cuota soportada) de todas las líneas de detalle no puede ser superior a 3.000. (se admitirá + 10 euros de margen de error)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tipo de factura sea F4, el sumatorio del campo “Base imponible” no puede ser superior a 6.000. (se admitirá + 10 euros de margen de error)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9086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Fecha de expedición y período de liquidación.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Fecha de expedición.</a:t>
            </a: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 fecha de expedición no puede ser posterior a la fecha del sistema.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Periodo de liquidación. </a:t>
            </a:r>
          </a:p>
          <a:p>
            <a:pPr lvl="0"/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strike="sngStrike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 periodo de liquidación no puede ser anterior al período correspondiente a la fecha de expedición.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767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Compensaciones agrícolas. 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Compensaciones agrícolas. Clave de régimen 02. </a:t>
            </a: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 clave de régimen sea  02, la contraparte tiene que estar identificada mediante NIF.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 clave de régimen sea 02, el campo “Importe compensación” tiene que estar cumplimentado.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33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Régimen especial grupo de entidades. 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Grupo de entidades. Clave de régimen 06.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campo base imponible a coste no puede estar cumplimentado si ninguna de las claves de régimen es 06.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alguna de las claves de régimen es 06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tipo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 factura solo puede ser F1, R1, R2, R3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R4. 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21021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Régimen especial criterio de caja. 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Criterio de caja. Clave de régimen 07. </a:t>
            </a: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sólo existe una clave de régimen y es 07 el bloque “Desglose de inversión del sujeto pasivo” no puede estar cumplimentado. </a:t>
            </a: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66413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IGIC/IPSI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IGIC/IPSI. </a:t>
            </a:r>
            <a:r>
              <a:rPr lang="es-ES" sz="16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Clave 08.</a:t>
            </a:r>
            <a:endParaRPr lang="es-ES" sz="1600" b="1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sólo se marque una clave de régimen y sea 08, el bloque “Desglose de inversión del sujeto pasivo” no puede estar cumplimentado. </a:t>
            </a: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sólo se marque una clave de régimen y sea 08, dentro del bloque “Desglose” sólo puede estar cumplimentado el campo base imponible. </a:t>
            </a: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sólo se marque una clave de régimen y sea 08, el campo “Cuota Deducible” tiene que ser 0.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19675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Adquisiciones intracomunitarias de bienes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AIB. Clave 09.</a:t>
            </a:r>
          </a:p>
          <a:p>
            <a:pPr algn="just"/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la clave de régimen especial sea 09 el bloque “Desglose de inversión del sujeto pasivo” no puede estar cumplimentado. </a:t>
            </a:r>
          </a:p>
          <a:p>
            <a:pPr algn="just"/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la clave de régimen especial sea 09, tipo de factura solo puede ser F1, R1, R2, R3, R4. </a:t>
            </a:r>
          </a:p>
          <a:p>
            <a:pPr algn="just"/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strike="sngStrike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la clave de régimen especial sea 09, la contraparte tiene que estar identificada con NIF-IVA. (tipo de identificación solo puede ser 02). </a:t>
            </a:r>
          </a:p>
          <a:p>
            <a:pPr algn="just"/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la clave de régimen especial sea 09 , se validará que el campo “Identificador” se ajuste a la estructura de NIF-IVA de alguno de los EM.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86745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Facturas anteriores a la inclusión en el SII.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Primer semestre de 2017 y facturas anteriores a la inclusión en el SII. Clave 14.</a:t>
            </a:r>
          </a:p>
          <a:p>
            <a:pPr algn="just"/>
            <a:r>
              <a:rPr lang="es-E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endParaRPr lang="es-E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 se podrá utilizar la clave 14 si para el periodo indicado el contribuyente está incluido en el SII.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138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Importaciones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Importaciones.</a:t>
            </a: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tipo de factura sea F5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LC clave de régimen solo puede ser 01, 04,  05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08.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Cuando tipo de factura sea F5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LC el bloque “Desglose de inversión del sujeto pasivo” no puede estar cumplimentado.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9841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Cuota deducible.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Cuota deducible.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el campo “Cuota recargo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equiv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.” está cumplimentado, el campo “Cuota deducible” tiene que ser cero.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strike="sngStrike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tipo de identificación es 03, 04, 05 </a:t>
            </a:r>
            <a:r>
              <a:rPr lang="es-ES" sz="1600" strike="sngStrike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strike="sngStrike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06 el campo “Cuota </a:t>
            </a:r>
            <a:r>
              <a:rPr lang="es-ES" sz="1600" strike="sngStrike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deducibe</a:t>
            </a:r>
            <a:r>
              <a:rPr lang="es-ES" sz="1600" strike="sngStrike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” sólo puede ser 0. </a:t>
            </a:r>
            <a:r>
              <a:rPr lang="es-ES" sz="1600" strike="sngStrike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 se aplicará si el bloque “Desglose inversión del sujeto pasivo” está cumplimentado.</a:t>
            </a:r>
            <a:endParaRPr lang="es-ES" sz="1600" strike="sngStrike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5521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Bien de inversión. 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Nuevo campo bien de inversión.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Cumplimentación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opcional.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clave de régimen = 02, bien de inversión no puede ser “SI”. 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sólo existe una clave de régimen y es 08, bien de inversión no puede ser “SI”.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2704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Deducción en período posterior.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Nuevo campo “Deducir en período posterior”.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los campos  “Ejercicio de deducción” y “Periodo de deducción” están cumplimentados, el campo “Deducir en período posterior” tiene que ser “Si”.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25123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LRFR. Período y ejercicio de deducción.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Nuevos campos “Ejercicio” y “Período de deducción”.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XX-XXXX tiene que ser posterior a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zz-zzzz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xxxx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zzzz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entonces si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zz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es trimestral, xx tiene que ser trimestral. 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xxxx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zzzz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entonces si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zz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es mensual, xx tiene que ser mensual. 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“Ejercicio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deducción”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está cumplimentado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“Periodo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deducción”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tiene que estar cumplimentado.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“Periodo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deducción”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está cumplimentado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“Ejercicio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deducción”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tiene que estar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cumplimentado.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Siendo: 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Ejercicio: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zzzz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Periodo: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zz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Ejercicio de deducción: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xxxx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Periodo de deducción: xx</a:t>
            </a:r>
          </a:p>
          <a:p>
            <a:r>
              <a:rPr lang="es-ES" dirty="0" smtClean="0"/>
              <a:t>.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3997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09600" y="1916832"/>
            <a:ext cx="84268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VALIDACIONES </a:t>
            </a:r>
            <a:r>
              <a:rPr lang="es-ES" sz="3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LIBRO REGISTRO DE </a:t>
            </a:r>
            <a:r>
              <a:rPr lang="es-E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DETERMINADAS OPERACIONES NTRACOMUNITARIAS.(bienes en consigna)</a:t>
            </a:r>
            <a:endParaRPr lang="es-E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00953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LRDOPI. BIENES EN CONSIGNA.TITULAR.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83568" y="1407421"/>
            <a:ext cx="8003232" cy="356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“Titular</a:t>
            </a:r>
            <a:r>
              <a:rPr lang="es-ES" sz="16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”.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b="1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de cumplimentación obligatoria.</a:t>
            </a:r>
          </a:p>
          <a:p>
            <a:pPr marL="285750" lvl="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NIF asociado al titular del libro tiene que estar  identificado.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NIF del representante del titular del libro de registro, si se incluye, debe estar identificado.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el NIF del Titular del Libro de Registro es de un menor (empieza por K) el campo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NIFRepresentante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es obligatorio y distinto del NIF del titular .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35029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LRDOPI. BIENES EN CONSIGNA.IDREGISTRO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83568" y="1407421"/>
            <a:ext cx="8003232" cy="4598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Id registro declarado.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de cumplimentación obligatoria.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Se compone de tres campos: Ejercicio, Período e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IdRegistro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campo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IdRegistro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es el número asignado por el contribuyente a cada registro enviado. Debe identificar de manera unívoca cada registro. (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Ej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2020-01,  2020-02, 2020-03)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XX-XXXX ≥ 03-2020. (Fecha de entrada en vigor de las ventas en consigna. En 2021 podrían registrarse operaciones relacionadas con envíos/recepciones de 2020).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Siendo: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Ejercicio: XXXX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Período: XX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30946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LRDOPI. BIENES EN CONSIGNA.CONTRAPARTE.</a:t>
            </a: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784" y="1628800"/>
            <a:ext cx="8003232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contraparte.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de cumplimentación obligatoria si Tipo de operación = 01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09. </a:t>
            </a: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sin cumplimentar si Tipo de operación ≠ 01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09.</a:t>
            </a: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Sólo se permitirá identificación a través de NIF-IVA.</a:t>
            </a: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Se validará que el campo identificador se ajuste a la estructura de NIF-IVA de alguno de los EM. </a:t>
            </a:r>
            <a:r>
              <a:rPr lang="es-ES" dirty="0"/>
              <a:t> </a:t>
            </a:r>
          </a:p>
          <a:p>
            <a:endParaRPr lang="es-ES" dirty="0"/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39288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LRDOPI. BIENES EN CONSIGNA. SUSTITUTO.</a:t>
            </a: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784" y="1628800"/>
            <a:ext cx="8003232" cy="385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sustituto destinatario inicial. </a:t>
            </a: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obligatorio si Tipo de operación= 02.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sin cumplimentar si Tipo de operación≠ 02.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Sólo se permitirá identificación a través de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NIF-IVA.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 validará que el campo identificador se ajuste a la estructura de NIF-IVA de alguno de los EM.  </a:t>
            </a:r>
          </a:p>
          <a:p>
            <a:endParaRPr lang="es-ES" dirty="0"/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02231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LRDOPI. BIENES EN CONSIGNA. DEPÓSITO.</a:t>
            </a: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784" y="1628800"/>
            <a:ext cx="8003232" cy="385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Depósito.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obligatorio Si Tipo de operación=01.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bloque depositario está cumplimentado, tiene que ser distinto del identificado en el bloque Contraparte.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sólo NIF-IVA)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tipo de operación=01, el campo Dirección almacén tiene que estar cumplimentado. En caso contrario mensaje de rechazo.</a:t>
            </a:r>
          </a:p>
          <a:p>
            <a:endParaRPr lang="es-ES" dirty="0"/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07393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LRDOPI. BIENES EN CONSIGNA. EXPEDICIÓN/RECEPCIÓN</a:t>
            </a: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784" y="1628800"/>
            <a:ext cx="8003232" cy="4684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ES" b="1" u="dbl" dirty="0" smtClean="0"/>
          </a:p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información expedición recepción.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obligatorio si Tipo de operación= 01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09.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tipo de operación=01: todos los campos del bloque información expedición recepción son de cumplimentación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obligatoria, excepto el campo fecha de sustitución.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tipo de operación=02, sólo son de cumplimentación obligatoria los campos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descripción,   cantidad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y fecha de sustitución.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 tipo de operación=09, sólo son de cumplimentación obligatoria los campos descripción y cantidad.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 fecha sustitución no puede estar cumplimentado si clave de operación es distinta de 02. En caso contrario mensaje de rechazo</a:t>
            </a:r>
          </a:p>
          <a:p>
            <a:endParaRPr lang="es-ES" dirty="0"/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64439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LRDOPI. BIENES EN CONSIGNA. IDREGISTRO INICIAL</a:t>
            </a:r>
          </a:p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784" y="1628800"/>
            <a:ext cx="8003232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ES" b="1" u="dbl" dirty="0" smtClean="0"/>
          </a:p>
          <a:p>
            <a:pPr lvl="0"/>
            <a:endParaRPr lang="es-ES" b="1" u="dbl" dirty="0" smtClean="0"/>
          </a:p>
          <a:p>
            <a:pPr lvl="0"/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</a:t>
            </a:r>
            <a:r>
              <a:rPr lang="es-ES" sz="1600" b="1" u="sng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IdRegistroExpInicial</a:t>
            </a:r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Obligatorio si Tipo de operación≠ 01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09. </a:t>
            </a: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validará que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IdRegistroExpInicial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coincide con algún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IdRegistroDeclarado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del 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titular ya existente en el sistema. </a:t>
            </a:r>
            <a:endParaRPr lang="es-ES" sz="16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278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LRDOPI. BIENES EN CONSIGNA. DESTINO FINAL.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784" y="1628800"/>
            <a:ext cx="8003232" cy="456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6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</a:t>
            </a:r>
            <a:r>
              <a:rPr lang="es-ES" sz="1600" b="1" u="sng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DestinoFinalExpedRecep</a:t>
            </a:r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obligatorio si Tipo de operación≠ 01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09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Descripción: obligatorio si Tipo de operación≠ 01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09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Cantidad: obligatorio si Tipo de operación≠ 01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09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Fecha operación: obligatorio si Tipo de operación≠ 01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09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Bloque destinatario final: obligatorio si Tipo de operación= 03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04. (solo se admitirá NIF-IVA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BI/valor: obligatorio si Tipo de operación≠ 01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09</a:t>
            </a:r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Precio unitario: obligatorio si Tipo de operación≠ 01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02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07 </a:t>
            </a:r>
            <a:r>
              <a:rPr lang="es-ES" sz="16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ó</a:t>
            </a: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09.</a:t>
            </a:r>
          </a:p>
          <a:p>
            <a:pPr lvl="0"/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93285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LRDOPI. BIENES EN CONSIGNA. ACUERDO DE FACTURACIÓN Y ENTIDAD SUCEDIDA.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784" y="1628800"/>
            <a:ext cx="8003232" cy="385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ES" b="1" u="dbl" dirty="0" smtClean="0"/>
          </a:p>
          <a:p>
            <a:pPr lvl="0"/>
            <a:r>
              <a:rPr lang="es-ES" sz="1600" b="1" u="sng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NumRegistroAcuerdoFacturacion</a:t>
            </a:r>
            <a:endParaRPr lang="es-ES" sz="1600" b="1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Debe existir el número de registro.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Entidad sucedida. </a:t>
            </a: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 NIF debe estar identificado. 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52987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784" y="1628800"/>
            <a:ext cx="8003232" cy="336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ES" b="1" u="dbl" dirty="0" smtClean="0"/>
          </a:p>
          <a:p>
            <a:endParaRPr lang="es-ES" sz="32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32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BREXIT- NIVA IRLANDA DEL NORTE</a:t>
            </a:r>
            <a:endParaRPr lang="es-ES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78637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784" y="1628800"/>
            <a:ext cx="800323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ES" b="1" u="dbl" dirty="0" smtClean="0"/>
          </a:p>
          <a:p>
            <a:r>
              <a:rPr lang="es-ES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1 </a:t>
            </a: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enero de </a:t>
            </a:r>
            <a:r>
              <a:rPr lang="es-ES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se </a:t>
            </a: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producirá la salida efectiva de la UE del Reino </a:t>
            </a:r>
            <a:r>
              <a:rPr lang="es-ES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Unido, que  será </a:t>
            </a: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tratado como país no perteneciente a la UE a efectos del IVA, con las siguientes particularidades: </a:t>
            </a:r>
          </a:p>
          <a:p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Acuerdo de Retirada garantiza que los movimientos de </a:t>
            </a:r>
            <a:r>
              <a:rPr lang="es-E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mercancías</a:t>
            </a: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hayan comenzado antes de la retirada del Reino Unido de la UE se lleven a su término de conformidad con las normas de la Unión vigentes en el momento de iniciarse el desplazamiento.</a:t>
            </a:r>
          </a:p>
          <a:p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acuerdo de retirada incluye un Protocolo para Irlanda del Norte, que a efectos del IVA seguirá formando parte de la UE </a:t>
            </a:r>
            <a:r>
              <a:rPr lang="es-E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respecto de las entregas de bienes</a:t>
            </a: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Para ello, Reino Unido creará un NIVA específico con el prefijo </a:t>
            </a:r>
            <a:r>
              <a:rPr lang="es-ES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XI.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85219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NVAT REINO UNIDO. LRFE y LRFR.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784" y="1628800"/>
            <a:ext cx="8003232" cy="5638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ES" b="1" u="dbl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fecha de operación es anterior a 01/01/2021 el </a:t>
            </a:r>
            <a:r>
              <a:rPr lang="es-ES" sz="16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nvat</a:t>
            </a: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tiene que comenzar por GB. Si no  se cumple mensaje de rechazo. ( En particular se </a:t>
            </a:r>
            <a:r>
              <a:rPr lang="es-ES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rechazará </a:t>
            </a: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empieza por XI</a:t>
            </a:r>
            <a:r>
              <a:rPr lang="es-ES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fecha de operación es mayor o igual que 01/01/2021 y menor o igual que 31/01/2021 puede empezar por GB o XI. </a:t>
            </a:r>
            <a:endParaRPr lang="es-ES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s-ES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 de operación es mayor o igual que 01/02/2021 tiene que empezar por XI. Si no mensaje de rechazo. ( En particular, se rechazará si empieza por GB</a:t>
            </a:r>
            <a:r>
              <a:rPr lang="es-ES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LRFE, si </a:t>
            </a: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6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nvat</a:t>
            </a:r>
            <a:r>
              <a:rPr lang="es-E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empieza por XI y sólo está cumplimentado el bloque “Prestación de servicios”  mensaje de rechazo.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14236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NVAT REINO UNIDO. LRDOI.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784" y="1628800"/>
            <a:ext cx="8003232" cy="520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ES" b="1" u="dbl" dirty="0" smtClean="0"/>
          </a:p>
          <a:p>
            <a:pPr lvl="0"/>
            <a:endParaRPr lang="es-ES" b="1" u="dbl" dirty="0"/>
          </a:p>
          <a:p>
            <a:pPr lvl="0"/>
            <a:endParaRPr lang="es-ES" b="1" u="db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2"/>
                </a:solidFill>
              </a:rPr>
              <a:t>Para </a:t>
            </a:r>
            <a:r>
              <a:rPr lang="es-ES" dirty="0">
                <a:solidFill>
                  <a:schemeClr val="tx2"/>
                </a:solidFill>
              </a:rPr>
              <a:t>periodos anteriores a 12-2020 solo se admitirá GB</a:t>
            </a:r>
            <a:r>
              <a:rPr lang="es-ES" dirty="0" smtClean="0">
                <a:solidFill>
                  <a:schemeClr val="tx2"/>
                </a:solidFill>
              </a:rPr>
              <a:t>.</a:t>
            </a:r>
          </a:p>
          <a:p>
            <a:r>
              <a:rPr lang="es-ES" dirty="0" smtClean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Para los periodos 12-2020 y 01-2021 se admitirán XI y GB</a:t>
            </a:r>
            <a:r>
              <a:rPr lang="es-ES" dirty="0" smtClean="0">
                <a:solidFill>
                  <a:schemeClr val="tx2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Para periodos posteriores a 01-2021 solo se admitirá XI</a:t>
            </a:r>
            <a:r>
              <a:rPr lang="es-ES" dirty="0" smtClean="0">
                <a:solidFill>
                  <a:schemeClr val="tx2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tx2"/>
              </a:solidFill>
            </a:endParaRPr>
          </a:p>
          <a:p>
            <a:r>
              <a:rPr lang="es-ES" dirty="0">
                <a:solidFill>
                  <a:schemeClr val="tx2"/>
                </a:solidFill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2"/>
                </a:solidFill>
              </a:rPr>
              <a:t>Para ventas en consigna se </a:t>
            </a:r>
            <a:r>
              <a:rPr lang="es-ES" dirty="0">
                <a:solidFill>
                  <a:schemeClr val="tx2"/>
                </a:solidFill>
              </a:rPr>
              <a:t>admitirá XI y GB.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96636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838200"/>
            <a:ext cx="807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NVAT REINO UNIDO. LRBI, COBROS EN METÁLICO, SEGUROS Y AGENCIAS DE VIAJES.</a:t>
            </a:r>
            <a:endParaRPr lang="es-ES" sz="2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1628800"/>
            <a:ext cx="79248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ES" sz="16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609600" y="63246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sz="1400" i="1" dirty="0">
                <a:solidFill>
                  <a:srgbClr val="004D9D"/>
                </a:solidFill>
                <a:latin typeface="Arial" charset="0"/>
              </a:rPr>
              <a:t>Departamento de Gestión Tributaria</a:t>
            </a:r>
          </a:p>
          <a:p>
            <a:pPr algn="ctr" eaLnBrk="0" hangingPunct="0"/>
            <a:endParaRPr lang="es-ES" sz="1400" i="1" dirty="0">
              <a:solidFill>
                <a:srgbClr val="004D9D"/>
              </a:solidFill>
              <a:latin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43608" y="1628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</a:t>
            </a: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784" y="1628800"/>
            <a:ext cx="8003232" cy="493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ES" b="1" u="dbl" dirty="0" smtClean="0"/>
          </a:p>
          <a:p>
            <a:pPr lvl="0"/>
            <a:endParaRPr lang="es-ES" b="1" u="dbl" dirty="0"/>
          </a:p>
          <a:p>
            <a:pPr lvl="0"/>
            <a:endParaRPr lang="es-ES" b="1" u="dbl" dirty="0" smtClean="0"/>
          </a:p>
          <a:p>
            <a:pPr lvl="0"/>
            <a:endParaRPr lang="es-ES" b="1" u="dbl" dirty="0"/>
          </a:p>
          <a:p>
            <a:pPr lvl="0"/>
            <a:endParaRPr lang="es-ES" b="1" u="db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Para 2020 se admitirá XI y GB</a:t>
            </a:r>
            <a:r>
              <a:rPr lang="es-ES" dirty="0" smtClean="0">
                <a:solidFill>
                  <a:schemeClr val="tx2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tx2"/>
              </a:solidFill>
            </a:endParaRPr>
          </a:p>
          <a:p>
            <a:endParaRPr lang="es-E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Para anteriores a 2020 solo se admitirá GB.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tx2"/>
              </a:solidFill>
            </a:endParaRPr>
          </a:p>
          <a:p>
            <a:r>
              <a:rPr lang="es-ES" dirty="0">
                <a:solidFill>
                  <a:schemeClr val="tx2"/>
                </a:solidFill>
              </a:rPr>
              <a:t> </a:t>
            </a:r>
          </a:p>
          <a:p>
            <a:r>
              <a:rPr lang="es-ES" dirty="0" smtClean="0">
                <a:solidFill>
                  <a:schemeClr val="tx2"/>
                </a:solidFill>
              </a:rPr>
              <a:t> </a:t>
            </a:r>
            <a:endParaRPr lang="es-ES" dirty="0">
              <a:solidFill>
                <a:schemeClr val="tx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es-ES" sz="1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341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398838" y="6248400"/>
            <a:ext cx="23447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s-ES" sz="1400" b="1" dirty="0">
                <a:solidFill>
                  <a:srgbClr val="004D9D"/>
                </a:solidFill>
                <a:latin typeface="Arial" charset="0"/>
              </a:rPr>
              <a:t>www.agenciatributaria.es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9ED3-8F3C-4EA9-B92B-C5BF224AB5A2}" type="slidenum">
              <a:rPr lang="es-ES" smtClean="0"/>
              <a:pPr/>
              <a:t>59</a:t>
            </a:fld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4775</Words>
  <Application>Microsoft Office PowerPoint</Application>
  <PresentationFormat>Presentación en pantalla (4:3)</PresentationFormat>
  <Paragraphs>1091</Paragraphs>
  <Slides>59</Slides>
  <Notes>59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59</vt:i4>
      </vt:variant>
    </vt:vector>
  </HeadingPairs>
  <TitlesOfParts>
    <vt:vector size="63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AEAT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AEAT</dc:creator>
  <cp:lastModifiedBy>AEAT</cp:lastModifiedBy>
  <cp:revision>120</cp:revision>
  <dcterms:created xsi:type="dcterms:W3CDTF">2017-01-11T09:32:18Z</dcterms:created>
  <dcterms:modified xsi:type="dcterms:W3CDTF">2021-04-09T14:56:25Z</dcterms:modified>
</cp:coreProperties>
</file>