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326" r:id="rId3"/>
    <p:sldId id="325" r:id="rId4"/>
    <p:sldId id="298" r:id="rId5"/>
    <p:sldId id="332" r:id="rId6"/>
    <p:sldId id="333" r:id="rId7"/>
    <p:sldId id="334" r:id="rId8"/>
    <p:sldId id="335" r:id="rId9"/>
    <p:sldId id="337" r:id="rId10"/>
    <p:sldId id="338" r:id="rId11"/>
    <p:sldId id="339" r:id="rId12"/>
    <p:sldId id="342" r:id="rId13"/>
    <p:sldId id="308" r:id="rId14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Arial Rounded MT Bold" panose="020F0704030504030204" pitchFamily="3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F69"/>
    <a:srgbClr val="B1DCF1"/>
    <a:srgbClr val="FFFFFF"/>
    <a:srgbClr val="477BB9"/>
    <a:srgbClr val="376092"/>
    <a:srgbClr val="C2E3F4"/>
    <a:srgbClr val="CFB7FF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74" autoAdjust="0"/>
    <p:restoredTop sz="94622" autoAdjust="0"/>
  </p:normalViewPr>
  <p:slideViewPr>
    <p:cSldViewPr>
      <p:cViewPr varScale="1">
        <p:scale>
          <a:sx n="65" d="100"/>
          <a:sy n="65" d="100"/>
        </p:scale>
        <p:origin x="97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487CC7-B534-469F-9CBF-942933EAC044}" type="datetimeFigureOut">
              <a:rPr lang="es-ES" smtClean="0"/>
              <a:t>25/06/2025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811B2-E3A3-49E4-B736-250DF7BC6C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2164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811B2-E3A3-49E4-B736-250DF7BC6C24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4953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811B2-E3A3-49E4-B736-250DF7BC6C24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4692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811B2-E3A3-49E4-B736-250DF7BC6C24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46158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811B2-E3A3-49E4-B736-250DF7BC6C24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7352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811B2-E3A3-49E4-B736-250DF7BC6C24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09788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811B2-E3A3-49E4-B736-250DF7BC6C24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07125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811B2-E3A3-49E4-B736-250DF7BC6C24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0684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811B2-E3A3-49E4-B736-250DF7BC6C24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03240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811B2-E3A3-49E4-B736-250DF7BC6C24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9332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811B2-E3A3-49E4-B736-250DF7BC6C24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09824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811B2-E3A3-49E4-B736-250DF7BC6C24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3412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grpSp>
        <p:nvGrpSpPr>
          <p:cNvPr id="3" name="Grupo 2"/>
          <p:cNvGrpSpPr/>
          <p:nvPr userDrawn="1"/>
        </p:nvGrpSpPr>
        <p:grpSpPr>
          <a:xfrm>
            <a:off x="609600" y="8953500"/>
            <a:ext cx="16649700" cy="736055"/>
            <a:chOff x="609600" y="8953500"/>
            <a:chExt cx="16649700" cy="736055"/>
          </a:xfrm>
        </p:grpSpPr>
        <p:grpSp>
          <p:nvGrpSpPr>
            <p:cNvPr id="4" name="Grupo 3"/>
            <p:cNvGrpSpPr/>
            <p:nvPr/>
          </p:nvGrpSpPr>
          <p:grpSpPr>
            <a:xfrm>
              <a:off x="609600" y="8953500"/>
              <a:ext cx="3184218" cy="736055"/>
              <a:chOff x="9395220" y="7807936"/>
              <a:chExt cx="6991350" cy="1616101"/>
            </a:xfrm>
          </p:grpSpPr>
          <p:pic>
            <p:nvPicPr>
              <p:cNvPr id="7" name="Imagen 6"/>
              <p:cNvPicPr>
                <a:picLocks noChangeAspect="1"/>
              </p:cNvPicPr>
              <p:nvPr/>
            </p:nvPicPr>
            <p:blipFill rotWithShape="1">
              <a:blip r:embed="rId3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9395220" y="7807936"/>
                <a:ext cx="3068537" cy="1616101"/>
              </a:xfrm>
              <a:prstGeom prst="rect">
                <a:avLst/>
              </a:prstGeom>
            </p:spPr>
          </p:pic>
          <p:pic>
            <p:nvPicPr>
              <p:cNvPr id="8" name="Imagen 7"/>
              <p:cNvPicPr>
                <a:picLocks noChangeAspect="1"/>
              </p:cNvPicPr>
              <p:nvPr/>
            </p:nvPicPr>
            <p:blipFill rotWithShape="1">
              <a:blip r:embed="rId4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1224020" y="8417536"/>
                <a:ext cx="5162550" cy="838200"/>
              </a:xfrm>
              <a:prstGeom prst="rect">
                <a:avLst/>
              </a:prstGeom>
            </p:spPr>
          </p:pic>
        </p:grpSp>
        <p:sp>
          <p:nvSpPr>
            <p:cNvPr id="5" name="AutoShape 10"/>
            <p:cNvSpPr/>
            <p:nvPr/>
          </p:nvSpPr>
          <p:spPr>
            <a:xfrm flipV="1">
              <a:off x="1028700" y="9004576"/>
              <a:ext cx="16230600" cy="0"/>
            </a:xfrm>
            <a:prstGeom prst="line">
              <a:avLst/>
            </a:prstGeom>
            <a:ln w="254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2EFD876A-82AD-6558-2B5D-585C1F458304}"/>
              </a:ext>
            </a:extLst>
          </p:cNvPr>
          <p:cNvSpPr txBox="1"/>
          <p:nvPr userDrawn="1"/>
        </p:nvSpPr>
        <p:spPr>
          <a:xfrm>
            <a:off x="6934200" y="9239190"/>
            <a:ext cx="10325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0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Subdirección General</a:t>
            </a:r>
            <a:r>
              <a:rPr lang="es-ES_tradnl" sz="2000" baseline="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 de Gestión Aduanera </a:t>
            </a:r>
            <a:endParaRPr lang="es-ES_tradnl" sz="2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989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C7891">
                <a:alpha val="100000"/>
              </a:srgbClr>
            </a:gs>
            <a:gs pos="33333">
              <a:srgbClr val="1C3F91">
                <a:alpha val="100000"/>
              </a:srgbClr>
            </a:gs>
            <a:gs pos="66667">
              <a:srgbClr val="182449">
                <a:alpha val="100000"/>
              </a:srgbClr>
            </a:gs>
            <a:gs pos="100000">
              <a:srgbClr val="070B17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028700" y="3862079"/>
            <a:ext cx="15735300" cy="41549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ES" sz="9000" dirty="0">
                <a:solidFill>
                  <a:srgbClr val="FFFFFF"/>
                </a:solidFill>
                <a:latin typeface="Arial Rounded MT Bold" panose="020F0704030504030204" pitchFamily="34" charset="0"/>
              </a:rPr>
              <a:t>NUEVO SISTEMA DE IMPORTACIÓN </a:t>
            </a:r>
            <a:endParaRPr lang="es-ES" sz="9000" dirty="0" smtClean="0">
              <a:solidFill>
                <a:srgbClr val="FFFFFF"/>
              </a:solidFill>
              <a:latin typeface="Arial Rounded MT Bold" panose="020F0704030504030204" pitchFamily="34" charset="0"/>
            </a:endParaRPr>
          </a:p>
          <a:p>
            <a:pPr algn="ctr"/>
            <a:r>
              <a:rPr lang="es-ES" sz="9000" dirty="0" smtClean="0">
                <a:solidFill>
                  <a:srgbClr val="FFFFFF"/>
                </a:solidFill>
                <a:latin typeface="Arial Rounded MT Bold" panose="020F0704030504030204" pitchFamily="34" charset="0"/>
              </a:rPr>
              <a:t>H1</a:t>
            </a:r>
            <a:endParaRPr lang="en-US" sz="9000" dirty="0">
              <a:solidFill>
                <a:srgbClr val="FFFFFF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7" name="Freeform 6"/>
          <p:cNvSpPr/>
          <p:nvPr/>
        </p:nvSpPr>
        <p:spPr>
          <a:xfrm>
            <a:off x="14042143" y="1016469"/>
            <a:ext cx="3192838" cy="1441807"/>
          </a:xfrm>
          <a:custGeom>
            <a:avLst/>
            <a:gdLst/>
            <a:ahLst/>
            <a:cxnLst/>
            <a:rect l="l" t="t" r="r" b="b"/>
            <a:pathLst>
              <a:path w="3192838" h="1865150">
                <a:moveTo>
                  <a:pt x="0" y="0"/>
                </a:moveTo>
                <a:lnTo>
                  <a:pt x="3192838" y="0"/>
                </a:lnTo>
                <a:lnTo>
                  <a:pt x="3192838" y="1865149"/>
                </a:lnTo>
                <a:lnTo>
                  <a:pt x="0" y="18651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/>
            <a:stretch>
              <a:fillRect b="-29362"/>
            </a:stretch>
          </a:blipFill>
        </p:spPr>
      </p:sp>
      <p:sp>
        <p:nvSpPr>
          <p:cNvPr id="18" name="Freeform 6"/>
          <p:cNvSpPr/>
          <p:nvPr/>
        </p:nvSpPr>
        <p:spPr>
          <a:xfrm>
            <a:off x="14042142" y="2463550"/>
            <a:ext cx="3192838" cy="449936"/>
          </a:xfrm>
          <a:custGeom>
            <a:avLst/>
            <a:gdLst/>
            <a:ahLst/>
            <a:cxnLst/>
            <a:rect l="l" t="t" r="r" b="b"/>
            <a:pathLst>
              <a:path w="3192838" h="1865150">
                <a:moveTo>
                  <a:pt x="0" y="0"/>
                </a:moveTo>
                <a:lnTo>
                  <a:pt x="3192838" y="0"/>
                </a:lnTo>
                <a:lnTo>
                  <a:pt x="3192838" y="1865149"/>
                </a:lnTo>
                <a:lnTo>
                  <a:pt x="0" y="18651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biLevel thresh="25000"/>
            </a:blip>
            <a:srcRect/>
            <a:stretch>
              <a:fillRect t="-320448" b="5911"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3"/>
          <p:cNvSpPr txBox="1"/>
          <p:nvPr/>
        </p:nvSpPr>
        <p:spPr>
          <a:xfrm>
            <a:off x="1028700" y="723900"/>
            <a:ext cx="16230600" cy="9128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799"/>
              </a:lnSpc>
              <a:spcBef>
                <a:spcPct val="0"/>
              </a:spcBef>
            </a:pPr>
            <a:r>
              <a:rPr lang="en-US" sz="5800" dirty="0" smtClean="0">
                <a:solidFill>
                  <a:srgbClr val="FFFFFF"/>
                </a:solidFill>
                <a:latin typeface="Arial Rounded MT Bold" panose="020F0704030504030204" pitchFamily="34" charset="0"/>
              </a:rPr>
              <a:t>COLUMNAS ANEXO B</a:t>
            </a:r>
            <a:endParaRPr lang="en-US" sz="5800" dirty="0">
              <a:solidFill>
                <a:srgbClr val="FFFFFF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866901"/>
            <a:ext cx="16764000" cy="699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80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3"/>
          <p:cNvSpPr txBox="1"/>
          <p:nvPr/>
        </p:nvSpPr>
        <p:spPr>
          <a:xfrm>
            <a:off x="1053084" y="647700"/>
            <a:ext cx="16230600" cy="9128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799"/>
              </a:lnSpc>
              <a:spcBef>
                <a:spcPct val="0"/>
              </a:spcBef>
            </a:pPr>
            <a:r>
              <a:rPr lang="en-US" sz="5800" dirty="0" smtClean="0">
                <a:solidFill>
                  <a:srgbClr val="FFFFFF"/>
                </a:solidFill>
                <a:latin typeface="Arial Rounded MT Bold" panose="020F0704030504030204" pitchFamily="34" charset="0"/>
              </a:rPr>
              <a:t>TIPOS DE DECLARACION</a:t>
            </a:r>
            <a:endParaRPr lang="en-US" sz="5800" dirty="0">
              <a:solidFill>
                <a:srgbClr val="FFFFFF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534" y="2019300"/>
            <a:ext cx="16649700" cy="690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23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C7891">
                <a:alpha val="100000"/>
              </a:srgbClr>
            </a:gs>
            <a:gs pos="50000">
              <a:srgbClr val="1C3F91">
                <a:alpha val="100000"/>
              </a:srgbClr>
            </a:gs>
            <a:gs pos="100000">
              <a:srgbClr val="070B17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3"/>
          <p:cNvSpPr txBox="1"/>
          <p:nvPr/>
        </p:nvSpPr>
        <p:spPr>
          <a:xfrm>
            <a:off x="1028700" y="1131545"/>
            <a:ext cx="16230600" cy="9128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799"/>
              </a:lnSpc>
              <a:spcBef>
                <a:spcPct val="0"/>
              </a:spcBef>
            </a:pPr>
            <a:r>
              <a:rPr lang="en-US" sz="5800" dirty="0" smtClean="0">
                <a:solidFill>
                  <a:srgbClr val="FFFFFF"/>
                </a:solidFill>
                <a:latin typeface="Arial Rounded MT Bold" panose="020F0704030504030204" pitchFamily="34" charset="0"/>
              </a:rPr>
              <a:t>ESCENARIOS</a:t>
            </a:r>
            <a:endParaRPr lang="en-US" sz="5800" dirty="0">
              <a:solidFill>
                <a:srgbClr val="FFFFFF"/>
              </a:solidFill>
              <a:latin typeface="Arial Rounded MT Bold" panose="020F0704030504030204" pitchFamily="34" charset="0"/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421281"/>
              </p:ext>
            </p:extLst>
          </p:nvPr>
        </p:nvGraphicFramePr>
        <p:xfrm>
          <a:off x="1259123" y="2983260"/>
          <a:ext cx="15771578" cy="52844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64398">
                  <a:extLst>
                    <a:ext uri="{9D8B030D-6E8A-4147-A177-3AD203B41FA5}">
                      <a16:colId xmlns:a16="http://schemas.microsoft.com/office/drawing/2014/main" val="3936194502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653421858"/>
                    </a:ext>
                  </a:extLst>
                </a:gridCol>
                <a:gridCol w="6266520">
                  <a:extLst>
                    <a:ext uri="{9D8B030D-6E8A-4147-A177-3AD203B41FA5}">
                      <a16:colId xmlns:a16="http://schemas.microsoft.com/office/drawing/2014/main" val="3687860853"/>
                    </a:ext>
                  </a:extLst>
                </a:gridCol>
              </a:tblGrid>
              <a:tr h="13549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 dirty="0">
                          <a:effectLst/>
                        </a:rPr>
                        <a:t>ESCENARIO</a:t>
                      </a:r>
                      <a:endParaRPr lang="es-E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 dirty="0">
                          <a:effectLst/>
                        </a:rPr>
                        <a:t>NOTAS</a:t>
                      </a:r>
                      <a:endParaRPr lang="es-E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 dirty="0">
                          <a:effectLst/>
                        </a:rPr>
                        <a:t>PAPEL DE LA ADUANA ESPAÑOLA</a:t>
                      </a:r>
                      <a:endParaRPr lang="es-E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45583"/>
                  </a:ext>
                </a:extLst>
              </a:tr>
              <a:tr h="13549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 dirty="0">
                          <a:effectLst/>
                        </a:rPr>
                        <a:t>CCI</a:t>
                      </a:r>
                      <a:endParaRPr lang="es-E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La declaración </a:t>
                      </a:r>
                      <a:r>
                        <a:rPr lang="es-ES" sz="2400" dirty="0" smtClean="0">
                          <a:effectLst/>
                        </a:rPr>
                        <a:t>supone </a:t>
                      </a:r>
                      <a:r>
                        <a:rPr lang="es-ES" sz="2400" dirty="0">
                          <a:effectLst/>
                        </a:rPr>
                        <a:t>CCI.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PCI (aduana de presentación de la mercancía)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/>
                </a:tc>
                <a:extLst>
                  <a:ext uri="{0D108BD9-81ED-4DB2-BD59-A6C34878D82A}">
                    <a16:rowId xmlns:a16="http://schemas.microsoft.com/office/drawing/2014/main" val="1118843464"/>
                  </a:ext>
                </a:extLst>
              </a:tr>
              <a:tr h="12194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 dirty="0">
                          <a:effectLst/>
                        </a:rPr>
                        <a:t>CCI</a:t>
                      </a:r>
                      <a:endParaRPr lang="es-E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La declaración </a:t>
                      </a:r>
                      <a:r>
                        <a:rPr lang="es-ES" sz="2400" dirty="0" smtClean="0">
                          <a:effectLst/>
                        </a:rPr>
                        <a:t>supone </a:t>
                      </a:r>
                      <a:r>
                        <a:rPr lang="es-ES" sz="2400" dirty="0">
                          <a:effectLst/>
                        </a:rPr>
                        <a:t>CCI.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SCI (aduana de </a:t>
                      </a:r>
                      <a:r>
                        <a:rPr lang="es-ES" sz="2400" dirty="0" smtClean="0">
                          <a:effectLst/>
                        </a:rPr>
                        <a:t>supervisión </a:t>
                      </a:r>
                      <a:r>
                        <a:rPr lang="es-ES" sz="2400" dirty="0">
                          <a:effectLst/>
                        </a:rPr>
                        <a:t>de la declaración)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/>
                </a:tc>
                <a:extLst>
                  <a:ext uri="{0D108BD9-81ED-4DB2-BD59-A6C34878D82A}">
                    <a16:rowId xmlns:a16="http://schemas.microsoft.com/office/drawing/2014/main" val="802049117"/>
                  </a:ext>
                </a:extLst>
              </a:tr>
              <a:tr h="13549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 dirty="0">
                          <a:effectLst/>
                        </a:rPr>
                        <a:t>No CCI</a:t>
                      </a:r>
                      <a:endParaRPr lang="es-E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La declaración no supone CCI.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Aduana de declaración y presentación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 anchor="ctr"/>
                </a:tc>
                <a:extLst>
                  <a:ext uri="{0D108BD9-81ED-4DB2-BD59-A6C34878D82A}">
                    <a16:rowId xmlns:a16="http://schemas.microsoft.com/office/drawing/2014/main" val="5221891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6071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3"/>
          <p:cNvSpPr txBox="1"/>
          <p:nvPr/>
        </p:nvSpPr>
        <p:spPr>
          <a:xfrm>
            <a:off x="1043940" y="647700"/>
            <a:ext cx="16230600" cy="9128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799"/>
              </a:lnSpc>
              <a:spcBef>
                <a:spcPct val="0"/>
              </a:spcBef>
            </a:pPr>
            <a:r>
              <a:rPr lang="en-US" sz="5800" dirty="0" smtClean="0">
                <a:solidFill>
                  <a:srgbClr val="FFFFFF"/>
                </a:solidFill>
                <a:latin typeface="Arial Rounded MT Bold" panose="020F0704030504030204" pitchFamily="34" charset="0"/>
              </a:rPr>
              <a:t>DECLARACION NORMAL</a:t>
            </a:r>
            <a:endParaRPr lang="en-US" sz="5800" dirty="0">
              <a:solidFill>
                <a:srgbClr val="FFFFFF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940" y="1943100"/>
            <a:ext cx="1649730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178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3"/>
          <p:cNvSpPr txBox="1"/>
          <p:nvPr/>
        </p:nvSpPr>
        <p:spPr>
          <a:xfrm>
            <a:off x="1043940" y="647700"/>
            <a:ext cx="16230600" cy="9128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799"/>
              </a:lnSpc>
              <a:spcBef>
                <a:spcPct val="0"/>
              </a:spcBef>
            </a:pPr>
            <a:r>
              <a:rPr lang="en-US" sz="5800" dirty="0" smtClean="0">
                <a:solidFill>
                  <a:srgbClr val="FFFFFF"/>
                </a:solidFill>
                <a:latin typeface="Arial Rounded MT Bold" panose="020F0704030504030204" pitchFamily="34" charset="0"/>
              </a:rPr>
              <a:t>DECLARACION SIMPLIFICADA OCASIONAL</a:t>
            </a:r>
            <a:endParaRPr lang="en-US" sz="5800" dirty="0">
              <a:solidFill>
                <a:srgbClr val="FFFFFF"/>
              </a:solidFill>
              <a:latin typeface="Arial Rounded MT Bold" panose="020F0704030504030204" pitchFamily="34" charset="0"/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532347"/>
              </p:ext>
            </p:extLst>
          </p:nvPr>
        </p:nvGraphicFramePr>
        <p:xfrm>
          <a:off x="1151113" y="1795129"/>
          <a:ext cx="16417823" cy="6991958"/>
        </p:xfrm>
        <a:graphic>
          <a:graphicData uri="http://schemas.openxmlformats.org/drawingml/2006/table">
            <a:tbl>
              <a:tblPr firstRow="1" firstCol="1" bandRow="1"/>
              <a:tblGrid>
                <a:gridCol w="2052228">
                  <a:extLst>
                    <a:ext uri="{9D8B030D-6E8A-4147-A177-3AD203B41FA5}">
                      <a16:colId xmlns:a16="http://schemas.microsoft.com/office/drawing/2014/main" val="1189816311"/>
                    </a:ext>
                  </a:extLst>
                </a:gridCol>
                <a:gridCol w="14365595">
                  <a:extLst>
                    <a:ext uri="{9D8B030D-6E8A-4147-A177-3AD203B41FA5}">
                      <a16:colId xmlns:a16="http://schemas.microsoft.com/office/drawing/2014/main" val="2176471173"/>
                    </a:ext>
                  </a:extLst>
                </a:gridCol>
              </a:tblGrid>
              <a:tr h="40257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DUA B (I1)</a:t>
                      </a:r>
                      <a:endParaRPr lang="es-ES" sz="2100" dirty="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89004" marR="8900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100" b="0" dirty="0" smtClean="0">
                          <a:solidFill>
                            <a:schemeClr val="bg1"/>
                          </a:solidFill>
                          <a:effectLst/>
                        </a:rPr>
                        <a:t>SAC</a:t>
                      </a:r>
                      <a:r>
                        <a:rPr lang="en-US" sz="2100" b="0" baseline="0" dirty="0" smtClean="0">
                          <a:solidFill>
                            <a:schemeClr val="bg1"/>
                          </a:solidFill>
                          <a:effectLst/>
                        </a:rPr>
                        <a:t> - </a:t>
                      </a:r>
                      <a:r>
                        <a:rPr lang="en-US" sz="2100" b="0" dirty="0" smtClean="0">
                          <a:solidFill>
                            <a:schemeClr val="bg1"/>
                          </a:solidFill>
                          <a:effectLst/>
                        </a:rPr>
                        <a:t>DECLARACIÓN </a:t>
                      </a:r>
                      <a:r>
                        <a:rPr lang="en-US" sz="2100" b="0" dirty="0">
                          <a:solidFill>
                            <a:schemeClr val="bg1"/>
                          </a:solidFill>
                          <a:effectLst/>
                        </a:rPr>
                        <a:t>SIMPLIFICADA </a:t>
                      </a:r>
                      <a:r>
                        <a:rPr lang="en-US" sz="2100" b="0" dirty="0" smtClean="0">
                          <a:solidFill>
                            <a:schemeClr val="bg1"/>
                          </a:solidFill>
                          <a:effectLst/>
                        </a:rPr>
                        <a:t>DE USO OCASIONAL:</a:t>
                      </a:r>
                      <a:endParaRPr lang="es-ES" sz="2100" b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rlito"/>
                        <a:buChar char="-"/>
                      </a:pPr>
                      <a:r>
                        <a:rPr lang="es-ES" sz="2100" b="0" dirty="0">
                          <a:solidFill>
                            <a:schemeClr val="bg1"/>
                          </a:solidFill>
                          <a:effectLst/>
                        </a:rPr>
                        <a:t>Menos datos (puede ser únicamente datos o conjuntamente con documentos)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rlito"/>
                        <a:buChar char="-"/>
                      </a:pPr>
                      <a:r>
                        <a:rPr lang="en-US" sz="2100" b="0" dirty="0">
                          <a:solidFill>
                            <a:schemeClr val="bg1"/>
                          </a:solidFill>
                          <a:effectLst/>
                        </a:rPr>
                        <a:t>Admitimos todos los </a:t>
                      </a:r>
                      <a:r>
                        <a:rPr lang="en-US" sz="2100" b="0" dirty="0" smtClean="0">
                          <a:solidFill>
                            <a:schemeClr val="bg1"/>
                          </a:solidFill>
                          <a:effectLst/>
                        </a:rPr>
                        <a:t>códigos </a:t>
                      </a:r>
                      <a:r>
                        <a:rPr lang="en-US" sz="2100" b="0" dirty="0">
                          <a:solidFill>
                            <a:schemeClr val="bg1"/>
                          </a:solidFill>
                          <a:effectLst/>
                        </a:rPr>
                        <a:t>de pendencia (como forma de poder calcular la garantía, en su caso). </a:t>
                      </a:r>
                      <a:r>
                        <a:rPr lang="es-ES" sz="2100" b="0" dirty="0">
                          <a:solidFill>
                            <a:schemeClr val="bg1"/>
                          </a:solidFill>
                          <a:effectLst/>
                        </a:rPr>
                        <a:t>  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rlito"/>
                        <a:buChar char="-"/>
                      </a:pPr>
                      <a:r>
                        <a:rPr lang="es-ES" sz="2100" b="0" dirty="0" smtClean="0">
                          <a:solidFill>
                            <a:schemeClr val="bg1"/>
                          </a:solidFill>
                          <a:effectLst/>
                        </a:rPr>
                        <a:t>Es </a:t>
                      </a:r>
                      <a:r>
                        <a:rPr lang="es-ES" sz="2100" b="0" dirty="0">
                          <a:solidFill>
                            <a:schemeClr val="bg1"/>
                          </a:solidFill>
                          <a:effectLst/>
                        </a:rPr>
                        <a:t>incompatible con CCI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rlito"/>
                        <a:buChar char="-"/>
                      </a:pPr>
                      <a:r>
                        <a:rPr lang="es-ES" sz="2100" b="0" dirty="0" smtClean="0">
                          <a:solidFill>
                            <a:schemeClr val="bg1"/>
                          </a:solidFill>
                          <a:effectLst/>
                        </a:rPr>
                        <a:t>Con </a:t>
                      </a:r>
                      <a:r>
                        <a:rPr lang="es-ES" sz="2100" b="0" dirty="0">
                          <a:solidFill>
                            <a:schemeClr val="bg1"/>
                          </a:solidFill>
                          <a:effectLst/>
                        </a:rPr>
                        <a:t>el documento previo haremos el datado de la DDT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rlito"/>
                        <a:buChar char="-"/>
                      </a:pPr>
                      <a:r>
                        <a:rPr lang="es-ES" sz="2100" b="0" dirty="0">
                          <a:solidFill>
                            <a:schemeClr val="bg1"/>
                          </a:solidFill>
                          <a:effectLst/>
                        </a:rPr>
                        <a:t>Necesitará garantía que no podrá declararse en el D.E.9903 000 000, sino en D.E. 1203 000 000 “Supporting Documents” con un código de documento nacional (9018) y su correspondiente GRN. 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rlito"/>
                        <a:buChar char="-"/>
                      </a:pPr>
                      <a:r>
                        <a:rPr lang="es-ES" sz="2100" b="0" dirty="0">
                          <a:solidFill>
                            <a:schemeClr val="bg1"/>
                          </a:solidFill>
                          <a:effectLst/>
                        </a:rPr>
                        <a:t>No va a contabilidad</a:t>
                      </a:r>
                    </a:p>
                    <a:p>
                      <a:pPr marL="457200" indent="-229235" algn="just">
                        <a:spcAft>
                          <a:spcPts val="0"/>
                        </a:spcAft>
                      </a:pPr>
                      <a:r>
                        <a:rPr lang="es-ES" sz="2100" b="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100" b="0" dirty="0">
                          <a:solidFill>
                            <a:schemeClr val="bg1"/>
                          </a:solidFill>
                          <a:effectLst/>
                        </a:rPr>
                        <a:t>Ejemplo: </a:t>
                      </a:r>
                      <a:r>
                        <a:rPr lang="es-ES" sz="2100" b="0" dirty="0" smtClean="0">
                          <a:solidFill>
                            <a:schemeClr val="bg1"/>
                          </a:solidFill>
                          <a:effectLst/>
                        </a:rPr>
                        <a:t>Falta </a:t>
                      </a:r>
                      <a:r>
                        <a:rPr lang="es-ES" sz="2100" b="0" dirty="0">
                          <a:solidFill>
                            <a:schemeClr val="bg1"/>
                          </a:solidFill>
                          <a:effectLst/>
                        </a:rPr>
                        <a:t>documento de origen puntual, etc.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1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" sz="2100" b="0" dirty="0">
                        <a:solidFill>
                          <a:schemeClr val="tx1"/>
                        </a:solidFill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89004" marR="8900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7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7579338"/>
                  </a:ext>
                </a:extLst>
              </a:tr>
              <a:tr h="10459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DUA E (I1)</a:t>
                      </a:r>
                      <a:endParaRPr lang="es-ES" sz="2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89004" marR="8900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100" dirty="0" smtClean="0">
                          <a:effectLst/>
                        </a:rPr>
                        <a:t>SPA - PREDECLARACIÓN </a:t>
                      </a:r>
                      <a:r>
                        <a:rPr lang="es-ES" sz="2100" dirty="0">
                          <a:effectLst/>
                        </a:rPr>
                        <a:t>DE UNA DECLARACIÓN SIMPLIFICADA SIN AUTORIZACIÓN (tipo B)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rlito"/>
                        <a:buChar char="-"/>
                      </a:pPr>
                      <a:r>
                        <a:rPr lang="es-ES" sz="2100" dirty="0">
                          <a:effectLst/>
                        </a:rPr>
                        <a:t>Menos datos (puede ser únicamente datos o conjuntamente con documentos</a:t>
                      </a:r>
                      <a:r>
                        <a:rPr lang="es-ES" sz="2100" dirty="0" smtClean="0">
                          <a:effectLst/>
                        </a:rPr>
                        <a:t>)</a:t>
                      </a:r>
                      <a:endParaRPr lang="es-ES" sz="2100" dirty="0">
                        <a:effectLst/>
                      </a:endParaRPr>
                    </a:p>
                  </a:txBody>
                  <a:tcPr marL="89004" marR="8900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7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019695"/>
                  </a:ext>
                </a:extLst>
              </a:tr>
              <a:tr h="18580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DUA X (H1)</a:t>
                      </a:r>
                      <a:endParaRPr lang="es-ES" sz="2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89004" marR="8900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100" dirty="0">
                          <a:effectLst/>
                        </a:rPr>
                        <a:t>DECLARACIÓN COMPLETA COMPLEMENTARIA DE UNA B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100" dirty="0">
                          <a:effectLst/>
                        </a:rPr>
                        <a:t>Relación 1 a 1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100" dirty="0">
                          <a:effectLst/>
                        </a:rPr>
                        <a:t>Plazo: 10 días (30 días si es 53 o </a:t>
                      </a:r>
                      <a:r>
                        <a:rPr lang="es-ES" sz="2100" dirty="0" smtClean="0">
                          <a:effectLst/>
                        </a:rPr>
                        <a:t>51)</a:t>
                      </a:r>
                      <a:endParaRPr lang="es-ES" sz="2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100" dirty="0">
                          <a:effectLst/>
                        </a:rPr>
                        <a:t>Será un 415 con aplicación de la regla R0996 (campos </a:t>
                      </a:r>
                      <a:r>
                        <a:rPr lang="es-ES" sz="2100" dirty="0" smtClean="0">
                          <a:effectLst/>
                        </a:rPr>
                        <a:t>NO MODIFICABLES)</a:t>
                      </a:r>
                      <a:r>
                        <a:rPr lang="es-ES" sz="2100" dirty="0">
                          <a:effectLst/>
                        </a:rPr>
                        <a:t> 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Va a contabilidad</a:t>
                      </a:r>
                      <a:endParaRPr lang="es-ES" sz="2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 </a:t>
                      </a:r>
                      <a:endParaRPr lang="es-ES" sz="2100" dirty="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89004" marR="8900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7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06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796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3"/>
          <p:cNvSpPr txBox="1"/>
          <p:nvPr/>
        </p:nvSpPr>
        <p:spPr>
          <a:xfrm>
            <a:off x="1043940" y="647700"/>
            <a:ext cx="1623060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799"/>
              </a:lnSpc>
              <a:spcBef>
                <a:spcPct val="0"/>
              </a:spcBef>
            </a:pPr>
            <a:r>
              <a:rPr lang="en-US" sz="5800" dirty="0" smtClean="0">
                <a:solidFill>
                  <a:srgbClr val="FFFFFF"/>
                </a:solidFill>
                <a:latin typeface="Arial Rounded MT Bold" panose="020F0704030504030204" pitchFamily="34" charset="0"/>
              </a:rPr>
              <a:t>DECLARACION SIMPLIFICADA HABITUAL</a:t>
            </a:r>
            <a:endParaRPr lang="en-US" sz="5800" dirty="0">
              <a:solidFill>
                <a:srgbClr val="FFFFFF"/>
              </a:solidFill>
              <a:latin typeface="Arial Rounded MT Bold" panose="020F0704030504030204" pitchFamily="34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756977"/>
              </p:ext>
            </p:extLst>
          </p:nvPr>
        </p:nvGraphicFramePr>
        <p:xfrm>
          <a:off x="1367136" y="1687117"/>
          <a:ext cx="15553728" cy="7292740"/>
        </p:xfrm>
        <a:graphic>
          <a:graphicData uri="http://schemas.openxmlformats.org/drawingml/2006/table">
            <a:tbl>
              <a:tblPr firstRow="1" firstCol="1" bandRow="1"/>
              <a:tblGrid>
                <a:gridCol w="1836204">
                  <a:extLst>
                    <a:ext uri="{9D8B030D-6E8A-4147-A177-3AD203B41FA5}">
                      <a16:colId xmlns:a16="http://schemas.microsoft.com/office/drawing/2014/main" val="942824266"/>
                    </a:ext>
                  </a:extLst>
                </a:gridCol>
                <a:gridCol w="13717524">
                  <a:extLst>
                    <a:ext uri="{9D8B030D-6E8A-4147-A177-3AD203B41FA5}">
                      <a16:colId xmlns:a16="http://schemas.microsoft.com/office/drawing/2014/main" val="450586001"/>
                    </a:ext>
                  </a:extLst>
                </a:gridCol>
              </a:tblGrid>
              <a:tr h="22635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DUA C (I1)</a:t>
                      </a:r>
                      <a:endParaRPr lang="es-ES" sz="2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68465" marR="68465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200" b="0" dirty="0" smtClean="0">
                          <a:solidFill>
                            <a:schemeClr val="bg1"/>
                          </a:solidFill>
                          <a:effectLst/>
                        </a:rPr>
                        <a:t>SAC - DECLARACIÓN SIMPLIFICADA DE USO HABITUAL (</a:t>
                      </a:r>
                      <a:r>
                        <a:rPr lang="en-US" sz="2200" b="1" dirty="0" smtClean="0">
                          <a:solidFill>
                            <a:schemeClr val="bg1"/>
                          </a:solidFill>
                          <a:effectLst/>
                        </a:rPr>
                        <a:t>CON AUTORIZACIÓN</a:t>
                      </a:r>
                      <a:r>
                        <a:rPr lang="en-US" sz="2200" b="0" dirty="0" smtClean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s-ES" sz="2200" b="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rlito"/>
                        <a:buChar char="-"/>
                      </a:pPr>
                      <a:r>
                        <a:rPr lang="es-ES" sz="2200" b="0" dirty="0" smtClean="0">
                          <a:solidFill>
                            <a:schemeClr val="bg1"/>
                          </a:solidFill>
                          <a:effectLst/>
                        </a:rPr>
                        <a:t>Menos datos (puede ser únicamente datos o conjuntamente con documentos)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rlito"/>
                        <a:buChar char="-"/>
                      </a:pPr>
                      <a:r>
                        <a:rPr lang="es-ES" sz="2200" b="0" dirty="0" smtClean="0">
                          <a:solidFill>
                            <a:schemeClr val="bg1"/>
                          </a:solidFill>
                          <a:effectLst/>
                        </a:rPr>
                        <a:t>Va a ser la que usaremos en CCI multiestado 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rlito"/>
                        <a:buChar char="-"/>
                      </a:pPr>
                      <a:r>
                        <a:rPr lang="es-ES" sz="2200" b="0" dirty="0" smtClean="0">
                          <a:solidFill>
                            <a:schemeClr val="bg1"/>
                          </a:solidFill>
                          <a:effectLst/>
                        </a:rPr>
                        <a:t>Plazo de complementaria: el de la autorización 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rlito"/>
                        <a:buChar char="-"/>
                      </a:pPr>
                      <a:r>
                        <a:rPr lang="en-US" sz="2200" b="0" dirty="0" smtClean="0">
                          <a:solidFill>
                            <a:schemeClr val="bg1"/>
                          </a:solidFill>
                          <a:effectLst/>
                        </a:rPr>
                        <a:t>No va a contabilidad</a:t>
                      </a:r>
                      <a:endParaRPr lang="es-ES" sz="2200" b="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200" b="0" dirty="0" smtClean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s-ES" sz="2200" b="0" dirty="0">
                        <a:solidFill>
                          <a:schemeClr val="bg1"/>
                        </a:solidFill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68465" marR="68465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7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7781366"/>
                  </a:ext>
                </a:extLst>
              </a:tr>
              <a:tr h="9700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DUA F (I1)</a:t>
                      </a:r>
                      <a:endParaRPr lang="es-ES" sz="2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68465" marR="68465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200" dirty="0" smtClean="0">
                          <a:effectLst/>
                        </a:rPr>
                        <a:t>SPA - PREDECLARACIÓN </a:t>
                      </a:r>
                      <a:r>
                        <a:rPr lang="es-ES" sz="2200" dirty="0">
                          <a:effectLst/>
                        </a:rPr>
                        <a:t>DE UNA DECLARACIÓN SIMPLIFICADA CON AUTORIZACIÓN (tipo C)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rlito"/>
                        <a:buChar char="-"/>
                      </a:pPr>
                      <a:r>
                        <a:rPr lang="es-ES" sz="2200" dirty="0">
                          <a:effectLst/>
                        </a:rPr>
                        <a:t>Menos datos (puede ser únicamente datos o conjuntamente con documentos)</a:t>
                      </a:r>
                    </a:p>
                    <a:p>
                      <a:pPr marL="457200" indent="-229235" algn="just">
                        <a:spcAft>
                          <a:spcPts val="0"/>
                        </a:spcAft>
                      </a:pPr>
                      <a:r>
                        <a:rPr lang="es-ES" sz="2200" dirty="0">
                          <a:effectLst/>
                        </a:rPr>
                        <a:t> </a:t>
                      </a:r>
                      <a:endParaRPr lang="es-ES" sz="2200" dirty="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68465" marR="68465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7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627871"/>
                  </a:ext>
                </a:extLst>
              </a:tr>
              <a:tr h="19401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DUA Y (H1)</a:t>
                      </a:r>
                      <a:endParaRPr lang="es-ES" sz="2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68465" marR="68465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200" dirty="0">
                          <a:effectLst/>
                        </a:rPr>
                        <a:t>DECLARACIÓN COMPLEMENTARIA GENERAL DE UNA C. </a:t>
                      </a:r>
                    </a:p>
                    <a:p>
                      <a:pPr marL="285750" indent="-28575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⁻"/>
                      </a:pPr>
                      <a:r>
                        <a:rPr lang="es-ES" sz="2200" dirty="0">
                          <a:effectLst/>
                        </a:rPr>
                        <a:t>Relación 1 a 1</a:t>
                      </a:r>
                    </a:p>
                    <a:p>
                      <a:pPr marL="285750" indent="-28575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⁻"/>
                      </a:pPr>
                      <a:r>
                        <a:rPr lang="es-ES" sz="2200" dirty="0">
                          <a:effectLst/>
                        </a:rPr>
                        <a:t>Va a ser la que usaremos en CCI </a:t>
                      </a:r>
                      <a:r>
                        <a:rPr lang="es-ES" sz="2200" dirty="0" smtClean="0">
                          <a:effectLst/>
                        </a:rPr>
                        <a:t>multiestado</a:t>
                      </a:r>
                      <a:endParaRPr lang="es-ES" sz="2200" dirty="0">
                        <a:effectLst/>
                      </a:endParaRPr>
                    </a:p>
                    <a:p>
                      <a:pPr marL="285750" indent="-28575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⁻"/>
                      </a:pPr>
                      <a:r>
                        <a:rPr lang="es-ES" sz="2200" dirty="0">
                          <a:effectLst/>
                        </a:rPr>
                        <a:t>Tiene que llevar una SDE</a:t>
                      </a:r>
                    </a:p>
                    <a:p>
                      <a:pPr marL="285750" indent="-28575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⁻"/>
                      </a:pPr>
                      <a:r>
                        <a:rPr lang="en-US" sz="2200" dirty="0" smtClean="0">
                          <a:effectLst/>
                        </a:rPr>
                        <a:t>Va </a:t>
                      </a:r>
                      <a:r>
                        <a:rPr lang="en-US" sz="2200" dirty="0">
                          <a:effectLst/>
                        </a:rPr>
                        <a:t>a contabilidad</a:t>
                      </a:r>
                      <a:endParaRPr lang="es-ES" sz="22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 </a:t>
                      </a:r>
                      <a:endParaRPr lang="es-ES" sz="2200" dirty="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68465" marR="68465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7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222430"/>
                  </a:ext>
                </a:extLst>
              </a:tr>
              <a:tr h="19401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DUA U (H1)</a:t>
                      </a:r>
                      <a:endParaRPr lang="es-ES" sz="2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68465" marR="68465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200" dirty="0">
                          <a:effectLst/>
                        </a:rPr>
                        <a:t>DECLARACIÓN COMPLETA RECAPITULATIVA DE UNA C. </a:t>
                      </a:r>
                    </a:p>
                    <a:p>
                      <a:pPr marL="285750" indent="-28575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⁻"/>
                      </a:pPr>
                      <a:r>
                        <a:rPr lang="es-ES" sz="2200" dirty="0">
                          <a:effectLst/>
                        </a:rPr>
                        <a:t>Relación 1 a n</a:t>
                      </a:r>
                    </a:p>
                    <a:p>
                      <a:pPr marL="285750" indent="-28575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⁻"/>
                      </a:pPr>
                      <a:r>
                        <a:rPr lang="es-ES" sz="2200" dirty="0">
                          <a:effectLst/>
                        </a:rPr>
                        <a:t>Va a ser la que usaremos en CCI fase </a:t>
                      </a:r>
                      <a:r>
                        <a:rPr lang="es-ES" sz="2200" dirty="0" smtClean="0">
                          <a:effectLst/>
                        </a:rPr>
                        <a:t>2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⁻"/>
                        <a:tabLst/>
                        <a:defRPr/>
                      </a:pPr>
                      <a:r>
                        <a:rPr lang="es-ES" sz="2200" dirty="0" smtClean="0">
                          <a:effectLst/>
                        </a:rPr>
                        <a:t>Tiene que llevar una SDE</a:t>
                      </a:r>
                    </a:p>
                    <a:p>
                      <a:pPr marL="285750" indent="-28575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⁻"/>
                      </a:pPr>
                      <a:r>
                        <a:rPr lang="en-US" sz="2200" dirty="0" smtClean="0">
                          <a:effectLst/>
                        </a:rPr>
                        <a:t>Va </a:t>
                      </a:r>
                      <a:r>
                        <a:rPr lang="en-US" sz="2200" dirty="0">
                          <a:effectLst/>
                        </a:rPr>
                        <a:t>a contabilidad</a:t>
                      </a:r>
                      <a:endParaRPr lang="es-ES" sz="22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 </a:t>
                      </a:r>
                      <a:endParaRPr lang="es-ES" sz="2200" dirty="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68465" marR="68465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7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474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981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3"/>
          <p:cNvSpPr txBox="1"/>
          <p:nvPr/>
        </p:nvSpPr>
        <p:spPr>
          <a:xfrm>
            <a:off x="1043940" y="647700"/>
            <a:ext cx="16230600" cy="9128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799"/>
              </a:lnSpc>
              <a:spcBef>
                <a:spcPct val="0"/>
              </a:spcBef>
            </a:pPr>
            <a:r>
              <a:rPr lang="en-US" sz="5800" dirty="0" smtClean="0">
                <a:solidFill>
                  <a:srgbClr val="FFFFFF"/>
                </a:solidFill>
                <a:latin typeface="Arial Rounded MT Bold" panose="020F0704030504030204" pitchFamily="34" charset="0"/>
              </a:rPr>
              <a:t>INSCRIPCION EN LOS REGISTROS (EIR)</a:t>
            </a:r>
            <a:endParaRPr lang="en-US" sz="5800" dirty="0">
              <a:solidFill>
                <a:srgbClr val="FFFFFF"/>
              </a:solidFill>
              <a:latin typeface="Arial Rounded MT Bold" panose="020F0704030504030204" pitchFamily="34" charset="0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917698"/>
              </p:ext>
            </p:extLst>
          </p:nvPr>
        </p:nvGraphicFramePr>
        <p:xfrm>
          <a:off x="1367135" y="1903140"/>
          <a:ext cx="15661742" cy="65115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36206">
                  <a:extLst>
                    <a:ext uri="{9D8B030D-6E8A-4147-A177-3AD203B41FA5}">
                      <a16:colId xmlns:a16="http://schemas.microsoft.com/office/drawing/2014/main" val="2307571197"/>
                    </a:ext>
                  </a:extLst>
                </a:gridCol>
                <a:gridCol w="13825536">
                  <a:extLst>
                    <a:ext uri="{9D8B030D-6E8A-4147-A177-3AD203B41FA5}">
                      <a16:colId xmlns:a16="http://schemas.microsoft.com/office/drawing/2014/main" val="2538362256"/>
                    </a:ext>
                  </a:extLst>
                </a:gridCol>
              </a:tblGrid>
              <a:tr h="35643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DUA Z (H1)</a:t>
                      </a:r>
                      <a:endParaRPr lang="es-ES" sz="2100" dirty="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102870" marR="102870" marT="0" marB="0" anchor="ctr"/>
                </a:tc>
                <a:tc>
                  <a:txBody>
                    <a:bodyPr/>
                    <a:lstStyle/>
                    <a:p>
                      <a:pPr marL="0" lvl="0" indent="0" algn="just" defTabSz="914400" rtl="0" eaLnBrk="1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rlito"/>
                        <a:buNone/>
                      </a:pPr>
                      <a:r>
                        <a:rPr lang="es-ES" sz="22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DECLARACIÓN COMPLEMENTARIA (GENERAL O PERIÓDICA) DE EIR</a:t>
                      </a:r>
                    </a:p>
                    <a:p>
                      <a:pPr marL="342900" lvl="0" indent="-342900" algn="just" defTabSz="914400" rtl="0" eaLnBrk="1" latinLnBrk="0" hangingPunct="1">
                        <a:spcAft>
                          <a:spcPts val="0"/>
                        </a:spcAft>
                        <a:buFont typeface="Carlito"/>
                        <a:buChar char="-"/>
                      </a:pPr>
                      <a:r>
                        <a:rPr lang="es-ES" sz="22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Debe tener una autorización de EIR y puede tener una DPO:</a:t>
                      </a:r>
                    </a:p>
                    <a:p>
                      <a:pPr marL="800100" lvl="1" indent="-342900" algn="just" defTabSz="914400" rtl="0" eaLnBrk="1" latinLnBrk="0" hangingPunct="1">
                        <a:spcAft>
                          <a:spcPts val="0"/>
                        </a:spcAft>
                        <a:buFont typeface="Carlito"/>
                        <a:buChar char="-"/>
                      </a:pPr>
                      <a:r>
                        <a:rPr lang="es-ES" sz="22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 no tiene DPO el plazo de presentación debe ser dentro de los 10 días siguientes al </a:t>
                      </a:r>
                      <a:r>
                        <a:rPr lang="es-ES" sz="22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CLE/I2</a:t>
                      </a:r>
                    </a:p>
                    <a:p>
                      <a:pPr marL="800100" lvl="1" indent="-342900" algn="just" defTabSz="914400" rtl="0" eaLnBrk="1" latinLnBrk="0" hangingPunct="1">
                        <a:spcAft>
                          <a:spcPts val="0"/>
                        </a:spcAft>
                        <a:buFont typeface="Carlito"/>
                        <a:buChar char="-"/>
                      </a:pPr>
                      <a:r>
                        <a:rPr lang="es-ES" sz="22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 </a:t>
                      </a:r>
                      <a:r>
                        <a:rPr lang="es-ES" sz="22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tiene DPO: el plazo de presentación será </a:t>
                      </a:r>
                      <a:r>
                        <a:rPr lang="es-ES" sz="22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dentro de los 10 </a:t>
                      </a:r>
                      <a:r>
                        <a:rPr lang="es-ES" sz="22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días del mes siguiente. </a:t>
                      </a:r>
                      <a:endParaRPr lang="es-ES" sz="2200" b="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algn="just" defTabSz="914400" rtl="0" eaLnBrk="1" latinLnBrk="0" hangingPunct="1">
                        <a:spcAft>
                          <a:spcPts val="0"/>
                        </a:spcAft>
                        <a:buFont typeface="Carlito"/>
                        <a:buChar char="-"/>
                      </a:pPr>
                      <a:r>
                        <a:rPr lang="es-ES" sz="22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es-ES" sz="22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relación es 1 a 1(por lo tanto, debe tener un CLE y además, puede que un I2)</a:t>
                      </a:r>
                    </a:p>
                    <a:p>
                      <a:pPr marL="342900" lvl="0" indent="-342900" algn="just" defTabSz="914400" rtl="0" eaLnBrk="1" latinLnBrk="0" hangingPunct="1">
                        <a:spcAft>
                          <a:spcPts val="0"/>
                        </a:spcAft>
                        <a:buFont typeface="Carlito"/>
                        <a:buChar char="-"/>
                      </a:pPr>
                      <a:r>
                        <a:rPr lang="es-ES" sz="22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Admite código de pendencia (deber tener SDE y el código </a:t>
                      </a:r>
                      <a:r>
                        <a:rPr lang="es-ES" sz="22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</a:t>
                      </a:r>
                      <a:r>
                        <a:rPr lang="es-ES" sz="2200" b="0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misma</a:t>
                      </a:r>
                      <a:r>
                        <a:rPr lang="es-ES" sz="22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marL="342900" lvl="0" indent="-342900" algn="just" defTabSz="914400" rtl="0" eaLnBrk="1" latinLnBrk="0" hangingPunct="1">
                        <a:spcAft>
                          <a:spcPts val="0"/>
                        </a:spcAft>
                        <a:buFont typeface="Carlito"/>
                        <a:buChar char="-"/>
                      </a:pPr>
                      <a:r>
                        <a:rPr lang="es-ES" sz="22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 </a:t>
                      </a:r>
                      <a:r>
                        <a:rPr lang="es-ES" sz="22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es-ES" sz="22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contabilidad</a:t>
                      </a:r>
                    </a:p>
                    <a:p>
                      <a:pPr marL="342900" lvl="0" indent="-342900" algn="just" defTabSz="914400" rtl="0" eaLnBrk="1" latinLnBrk="0" hangingPunct="1">
                        <a:spcAft>
                          <a:spcPts val="0"/>
                        </a:spcAft>
                        <a:buFont typeface="Carlito"/>
                        <a:buChar char="-"/>
                      </a:pPr>
                      <a:r>
                        <a:rPr lang="es-ES" sz="22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Admite Mensaje de notificación de la puesta a disposición de los documentos faltantes. </a:t>
                      </a:r>
                    </a:p>
                    <a:p>
                      <a:pPr marL="0" lvl="0" indent="0" algn="just" defTabSz="914400" rtl="0" eaLnBrk="1" latinLnBrk="0" hangingPunct="1">
                        <a:spcAft>
                          <a:spcPts val="0"/>
                        </a:spcAft>
                        <a:buFont typeface="Carlito"/>
                        <a:buNone/>
                      </a:pPr>
                      <a:r>
                        <a:rPr lang="es-ES" sz="22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lvl="0" indent="0" algn="just" defTabSz="914400" rtl="0" eaLnBrk="1" latinLnBrk="0" hangingPunct="1">
                        <a:spcAft>
                          <a:spcPts val="0"/>
                        </a:spcAft>
                        <a:buFont typeface="Carlito"/>
                        <a:buNone/>
                      </a:pPr>
                      <a:r>
                        <a:rPr lang="es-ES" sz="22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102870" marR="102870" marT="0" marB="0" anchor="ctr">
                    <a:solidFill>
                      <a:srgbClr val="E6E7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119940"/>
                  </a:ext>
                </a:extLst>
              </a:tr>
              <a:tr h="29471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DUA V (H1)</a:t>
                      </a:r>
                      <a:endParaRPr lang="es-ES" sz="2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102870" marR="10287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2100" dirty="0">
                          <a:effectLst/>
                        </a:rPr>
                        <a:t>DECLARACIÓN COMPLEMENTARIA (RECAPITULATIVA) DE EIR</a:t>
                      </a:r>
                      <a:endParaRPr lang="es-ES" sz="2100" dirty="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rlito"/>
                        <a:buChar char="-"/>
                      </a:pPr>
                      <a:r>
                        <a:rPr lang="es-ES" sz="2100" dirty="0">
                          <a:effectLst/>
                        </a:rPr>
                        <a:t>Debe tener una autorización de EIR y debe tener una DPO: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rlito"/>
                        <a:buChar char="-"/>
                      </a:pPr>
                      <a:r>
                        <a:rPr lang="en-US" sz="2100" dirty="0">
                          <a:effectLst/>
                        </a:rPr>
                        <a:t>Puede tener I2 o no</a:t>
                      </a:r>
                      <a:endParaRPr lang="es-ES" sz="2100" dirty="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rlito"/>
                        <a:buChar char="-"/>
                      </a:pPr>
                      <a:r>
                        <a:rPr lang="es-ES" sz="2100" dirty="0">
                          <a:effectLst/>
                        </a:rPr>
                        <a:t>La relación es 1 a n (por lo tanto, las fechas de todos los CLE y en su caso, de los I2 serán del mismo mes)  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rlito"/>
                        <a:buChar char="-"/>
                      </a:pPr>
                      <a:r>
                        <a:rPr lang="es-ES" sz="2100" dirty="0">
                          <a:effectLst/>
                        </a:rPr>
                        <a:t>Admite código de pendencia (deber tener SDE y el código de </a:t>
                      </a:r>
                      <a:r>
                        <a:rPr lang="es-ES" sz="2100" dirty="0" smtClean="0">
                          <a:effectLst/>
                        </a:rPr>
                        <a:t>la misma) 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rlito"/>
                        <a:buChar char="-"/>
                      </a:pPr>
                      <a:r>
                        <a:rPr lang="es-ES" sz="2100" dirty="0" smtClean="0">
                          <a:effectLst/>
                        </a:rPr>
                        <a:t>Va </a:t>
                      </a:r>
                      <a:r>
                        <a:rPr lang="es-ES" sz="2100" dirty="0">
                          <a:effectLst/>
                        </a:rPr>
                        <a:t>a </a:t>
                      </a:r>
                      <a:r>
                        <a:rPr lang="es-ES" sz="2100" dirty="0" smtClean="0">
                          <a:effectLst/>
                        </a:rPr>
                        <a:t>contabilidad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rlito"/>
                        <a:buChar char="-"/>
                      </a:pPr>
                      <a:r>
                        <a:rPr lang="es-ES" sz="2100" dirty="0" smtClean="0">
                          <a:effectLst/>
                        </a:rPr>
                        <a:t>Admite Mensaje de notificación de la puesta a disposición de los documentos faltantes.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100" dirty="0">
                          <a:effectLst/>
                        </a:rPr>
                        <a:t> </a:t>
                      </a:r>
                      <a:endParaRPr lang="es-ES" sz="2100" dirty="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102870" marR="102870" marT="0" marB="0" anchor="ctr">
                    <a:solidFill>
                      <a:srgbClr val="E6E7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6018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167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3"/>
          <p:cNvSpPr txBox="1"/>
          <p:nvPr/>
        </p:nvSpPr>
        <p:spPr>
          <a:xfrm>
            <a:off x="1043940" y="647700"/>
            <a:ext cx="16230600" cy="9128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7799"/>
              </a:lnSpc>
              <a:spcBef>
                <a:spcPct val="0"/>
              </a:spcBef>
            </a:pPr>
            <a:r>
              <a:rPr lang="en-US" sz="5800" dirty="0" smtClean="0">
                <a:solidFill>
                  <a:srgbClr val="FFFFFF"/>
                </a:solidFill>
                <a:latin typeface="Arial Rounded MT Bold" panose="020F0704030504030204" pitchFamily="34" charset="0"/>
              </a:rPr>
              <a:t>CASILLA 44 </a:t>
            </a:r>
            <a:endParaRPr lang="en-US" sz="5800" dirty="0">
              <a:solidFill>
                <a:srgbClr val="FFFFFF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Subtítulo 3"/>
          <p:cNvSpPr txBox="1">
            <a:spLocks/>
          </p:cNvSpPr>
          <p:nvPr/>
        </p:nvSpPr>
        <p:spPr>
          <a:xfrm>
            <a:off x="1328370" y="1866900"/>
            <a:ext cx="15661740" cy="6705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sz="2800" dirty="0" smtClean="0"/>
              <a:t>Un cambio importante en relación con los datos de la declaración es el de la casilla 44 que en la actual importación incluía gran variedad de documentos e información.</a:t>
            </a:r>
          </a:p>
          <a:p>
            <a:pPr algn="just"/>
            <a:r>
              <a:rPr lang="es-ES" sz="2800" dirty="0" smtClean="0"/>
              <a:t>Algunos de los documentos que se incluían en la misma deben ser declarados en un DE diferente: </a:t>
            </a:r>
          </a:p>
          <a:p>
            <a:pPr marL="1371600" indent="-423863" algn="just">
              <a:buFont typeface="Wingdings" panose="05000000000000000000" pitchFamily="2" charset="2"/>
              <a:buChar char="ü"/>
            </a:pPr>
            <a:r>
              <a:rPr lang="es-ES" sz="2800" b="1" dirty="0" smtClean="0"/>
              <a:t>DE 12 03 000 000 Supporting document	</a:t>
            </a:r>
          </a:p>
          <a:p>
            <a:pPr marL="1371600" lvl="1" indent="-423863" algn="just">
              <a:buFont typeface="Wingdings" panose="05000000000000000000" pitchFamily="2" charset="2"/>
              <a:buChar char="ü"/>
            </a:pPr>
            <a:r>
              <a:rPr lang="es-ES" b="1" dirty="0" smtClean="0"/>
              <a:t>DE 12 04 000 000 Additional referente</a:t>
            </a:r>
          </a:p>
          <a:p>
            <a:pPr marL="1371600" lvl="1" indent="-423863" algn="just">
              <a:buFont typeface="Wingdings" panose="05000000000000000000" pitchFamily="2" charset="2"/>
              <a:buChar char="ü"/>
            </a:pPr>
            <a:r>
              <a:rPr lang="fr-FR" b="1" dirty="0" smtClean="0"/>
              <a:t>DE 12 05 000 000 Transport document</a:t>
            </a:r>
          </a:p>
          <a:p>
            <a:pPr marL="1371600" lvl="1" indent="-423863" algn="just">
              <a:buFont typeface="Wingdings" panose="05000000000000000000" pitchFamily="2" charset="2"/>
              <a:buChar char="ü"/>
            </a:pPr>
            <a:r>
              <a:rPr lang="es-ES" b="1" dirty="0" smtClean="0"/>
              <a:t>DE 12 12 000 000 Authorisation</a:t>
            </a:r>
          </a:p>
          <a:p>
            <a:pPr marL="171450" lvl="1" indent="-457200" algn="just">
              <a:buFont typeface="Arial" panose="020B0604020202020204" pitchFamily="34" charset="0"/>
              <a:buChar char="•"/>
            </a:pPr>
            <a:r>
              <a:rPr lang="es-ES" dirty="0" smtClean="0"/>
              <a:t>Además estos grupos de datos pueden estar </a:t>
            </a:r>
            <a:r>
              <a:rPr lang="es-ES" b="1" dirty="0" smtClean="0"/>
              <a:t>a nivel de toda la declaración (D) o a nivel de envío (GI), o a nivel de partida (SI)</a:t>
            </a:r>
            <a:r>
              <a:rPr lang="es-ES" dirty="0" smtClean="0"/>
              <a:t>, sin que un mismo documento, autorización, etc… pueda aparecer a diferentes niveles.</a:t>
            </a:r>
          </a:p>
          <a:p>
            <a:pPr marL="171450" lvl="1" indent="-457200" algn="just">
              <a:buFont typeface="Arial" panose="020B0604020202020204" pitchFamily="34" charset="0"/>
              <a:buChar char="•"/>
            </a:pPr>
            <a:r>
              <a:rPr lang="es-ES" dirty="0" smtClean="0"/>
              <a:t>La validación de los documentos nacionales (empiezan por número) se realizaba constatando su existencia en la tabla H1G1203N. A partir de ahora, se realizará contra la aplicación de TARIC, similarmente a como se hace en  la declaración </a:t>
            </a:r>
            <a:r>
              <a:rPr lang="es-ES" dirty="0" smtClean="0"/>
              <a:t>PreCau. </a:t>
            </a:r>
            <a:endParaRPr lang="es-ES" dirty="0" smtClean="0"/>
          </a:p>
          <a:p>
            <a:pPr marL="0" lvl="1" algn="just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54361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3"/>
          <p:cNvSpPr txBox="1"/>
          <p:nvPr/>
        </p:nvSpPr>
        <p:spPr>
          <a:xfrm>
            <a:off x="1043940" y="647700"/>
            <a:ext cx="16230600" cy="9128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7799"/>
              </a:lnSpc>
              <a:spcBef>
                <a:spcPct val="0"/>
              </a:spcBef>
            </a:pPr>
            <a:r>
              <a:rPr lang="en-US" sz="5800" dirty="0" smtClean="0">
                <a:solidFill>
                  <a:srgbClr val="FFFFFF"/>
                </a:solidFill>
                <a:latin typeface="Arial Rounded MT Bold" panose="020F0704030504030204" pitchFamily="34" charset="0"/>
              </a:rPr>
              <a:t>AUTORIZACIONES</a:t>
            </a:r>
            <a:endParaRPr lang="en-US" sz="5800" dirty="0">
              <a:solidFill>
                <a:srgbClr val="FFFFFF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940" y="1638300"/>
            <a:ext cx="15110460" cy="708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42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3"/>
          <p:cNvSpPr txBox="1"/>
          <p:nvPr/>
        </p:nvSpPr>
        <p:spPr>
          <a:xfrm>
            <a:off x="1043940" y="647700"/>
            <a:ext cx="16230600" cy="9128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7799"/>
              </a:lnSpc>
              <a:spcBef>
                <a:spcPct val="0"/>
              </a:spcBef>
            </a:pPr>
            <a:r>
              <a:rPr lang="en-US" sz="5800" dirty="0" smtClean="0">
                <a:solidFill>
                  <a:srgbClr val="FFFFFF"/>
                </a:solidFill>
                <a:latin typeface="Arial Rounded MT Bold" panose="020F0704030504030204" pitchFamily="34" charset="0"/>
              </a:rPr>
              <a:t>DE 11 09 “PROCEDURE” </a:t>
            </a:r>
            <a:endParaRPr lang="en-US" sz="5800" dirty="0">
              <a:solidFill>
                <a:srgbClr val="FFFFFF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940" y="2095500"/>
            <a:ext cx="1640586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52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3"/>
          <p:cNvSpPr txBox="1"/>
          <p:nvPr/>
        </p:nvSpPr>
        <p:spPr>
          <a:xfrm>
            <a:off x="1043940" y="647700"/>
            <a:ext cx="1623060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7799"/>
              </a:lnSpc>
              <a:spcBef>
                <a:spcPct val="0"/>
              </a:spcBef>
            </a:pPr>
            <a:r>
              <a:rPr lang="en-US" sz="5800" dirty="0" smtClean="0">
                <a:solidFill>
                  <a:srgbClr val="FFFFFF"/>
                </a:solidFill>
                <a:latin typeface="Arial Rounded MT Bold" panose="020F0704030504030204" pitchFamily="34" charset="0"/>
              </a:rPr>
              <a:t>DE 14 11 “PREFERENCE” </a:t>
            </a:r>
            <a:endParaRPr lang="en-US" sz="5800" dirty="0">
              <a:solidFill>
                <a:srgbClr val="FFFFFF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940" y="2476500"/>
            <a:ext cx="1640586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58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70B17">
                <a:alpha val="100000"/>
              </a:srgbClr>
            </a:gs>
            <a:gs pos="33333">
              <a:srgbClr val="182449">
                <a:alpha val="100000"/>
              </a:srgbClr>
            </a:gs>
            <a:gs pos="66667">
              <a:srgbClr val="1C3F91">
                <a:alpha val="100000"/>
              </a:srgbClr>
            </a:gs>
            <a:gs pos="100000">
              <a:srgbClr val="1C7891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3590052" y="3389759"/>
            <a:ext cx="9628516" cy="2225701"/>
            <a:chOff x="4495800" y="4000500"/>
            <a:chExt cx="6991350" cy="1616101"/>
          </a:xfrm>
        </p:grpSpPr>
        <p:pic>
          <p:nvPicPr>
            <p:cNvPr id="12" name="Imagen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95800" y="4000500"/>
              <a:ext cx="3068537" cy="1616101"/>
            </a:xfrm>
            <a:prstGeom prst="rect">
              <a:avLst/>
            </a:prstGeom>
          </p:spPr>
        </p:pic>
        <p:pic>
          <p:nvPicPr>
            <p:cNvPr id="13" name="Imagen 12"/>
            <p:cNvPicPr>
              <a:picLocks noChangeAspect="1"/>
            </p:cNvPicPr>
            <p:nvPr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4600" y="4610100"/>
              <a:ext cx="5162550" cy="838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53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823</Words>
  <Application>Microsoft Office PowerPoint</Application>
  <PresentationFormat>Personalizado</PresentationFormat>
  <Paragraphs>110</Paragraphs>
  <Slides>13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Calibri</vt:lpstr>
      <vt:lpstr>Wingdings</vt:lpstr>
      <vt:lpstr>Times New Roman</vt:lpstr>
      <vt:lpstr>Arial</vt:lpstr>
      <vt:lpstr>Carlito</vt:lpstr>
      <vt:lpstr>Arial Rounded MT 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2024-10-07T06:54:26Z</dcterms:created>
  <dcterms:modified xsi:type="dcterms:W3CDTF">2025-06-25T08:00:21Z</dcterms:modified>
  <dc:identifier/>
</cp:coreProperties>
</file>