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23"/>
  </p:notesMasterIdLst>
  <p:sldIdLst>
    <p:sldId id="256" r:id="rId2"/>
    <p:sldId id="323" r:id="rId3"/>
    <p:sldId id="324" r:id="rId4"/>
    <p:sldId id="325" r:id="rId5"/>
    <p:sldId id="326" r:id="rId6"/>
    <p:sldId id="330" r:id="rId7"/>
    <p:sldId id="331" r:id="rId8"/>
    <p:sldId id="327" r:id="rId9"/>
    <p:sldId id="328" r:id="rId10"/>
    <p:sldId id="329" r:id="rId11"/>
    <p:sldId id="332" r:id="rId12"/>
    <p:sldId id="336" r:id="rId13"/>
    <p:sldId id="337" r:id="rId14"/>
    <p:sldId id="333" r:id="rId15"/>
    <p:sldId id="334" r:id="rId16"/>
    <p:sldId id="335" r:id="rId17"/>
    <p:sldId id="338" r:id="rId18"/>
    <p:sldId id="339" r:id="rId19"/>
    <p:sldId id="340" r:id="rId20"/>
    <p:sldId id="341" r:id="rId21"/>
    <p:sldId id="308" r:id="rId22"/>
  </p:sldIdLst>
  <p:sldSz cx="18288000" cy="10287000"/>
  <p:notesSz cx="6858000" cy="9144000"/>
  <p:embeddedFontLst>
    <p:embeddedFont>
      <p:font typeface="Arial Rounded MT Bold"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142F69"/>
    <a:srgbClr val="B1DCF1"/>
    <a:srgbClr val="477BB9"/>
    <a:srgbClr val="376092"/>
    <a:srgbClr val="C2E3F4"/>
    <a:srgbClr val="CFB7FF"/>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4" autoAdjust="0"/>
    <p:restoredTop sz="94622" autoAdjust="0"/>
  </p:normalViewPr>
  <p:slideViewPr>
    <p:cSldViewPr>
      <p:cViewPr varScale="1">
        <p:scale>
          <a:sx n="74" d="100"/>
          <a:sy n="74" d="100"/>
        </p:scale>
        <p:origin x="51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487CC7-B534-469F-9CBF-942933EAC044}" type="datetimeFigureOut">
              <a:rPr lang="es-ES" smtClean="0"/>
              <a:t>30/10/2025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9811B2-E3A3-49E4-B736-250DF7BC6C24}" type="slidenum">
              <a:rPr lang="es-ES" smtClean="0"/>
              <a:t>‹Nº›</a:t>
            </a:fld>
            <a:endParaRPr lang="es-ES"/>
          </a:p>
        </p:txBody>
      </p:sp>
    </p:spTree>
    <p:extLst>
      <p:ext uri="{BB962C8B-B14F-4D97-AF65-F5344CB8AC3E}">
        <p14:creationId xmlns:p14="http://schemas.microsoft.com/office/powerpoint/2010/main" val="1872164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2</a:t>
            </a:fld>
            <a:endParaRPr lang="es-ES"/>
          </a:p>
        </p:txBody>
      </p:sp>
    </p:spTree>
    <p:extLst>
      <p:ext uri="{BB962C8B-B14F-4D97-AF65-F5344CB8AC3E}">
        <p14:creationId xmlns:p14="http://schemas.microsoft.com/office/powerpoint/2010/main" val="3396353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3</a:t>
            </a:fld>
            <a:endParaRPr lang="es-ES"/>
          </a:p>
        </p:txBody>
      </p:sp>
    </p:spTree>
    <p:extLst>
      <p:ext uri="{BB962C8B-B14F-4D97-AF65-F5344CB8AC3E}">
        <p14:creationId xmlns:p14="http://schemas.microsoft.com/office/powerpoint/2010/main" val="4046651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4</a:t>
            </a:fld>
            <a:endParaRPr lang="es-ES"/>
          </a:p>
        </p:txBody>
      </p:sp>
    </p:spTree>
    <p:extLst>
      <p:ext uri="{BB962C8B-B14F-4D97-AF65-F5344CB8AC3E}">
        <p14:creationId xmlns:p14="http://schemas.microsoft.com/office/powerpoint/2010/main" val="1451352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5</a:t>
            </a:fld>
            <a:endParaRPr lang="es-ES"/>
          </a:p>
        </p:txBody>
      </p:sp>
    </p:spTree>
    <p:extLst>
      <p:ext uri="{BB962C8B-B14F-4D97-AF65-F5344CB8AC3E}">
        <p14:creationId xmlns:p14="http://schemas.microsoft.com/office/powerpoint/2010/main" val="413630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6</a:t>
            </a:fld>
            <a:endParaRPr lang="es-ES"/>
          </a:p>
        </p:txBody>
      </p:sp>
    </p:spTree>
    <p:extLst>
      <p:ext uri="{BB962C8B-B14F-4D97-AF65-F5344CB8AC3E}">
        <p14:creationId xmlns:p14="http://schemas.microsoft.com/office/powerpoint/2010/main" val="2375889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7</a:t>
            </a:fld>
            <a:endParaRPr lang="es-ES"/>
          </a:p>
        </p:txBody>
      </p:sp>
    </p:spTree>
    <p:extLst>
      <p:ext uri="{BB962C8B-B14F-4D97-AF65-F5344CB8AC3E}">
        <p14:creationId xmlns:p14="http://schemas.microsoft.com/office/powerpoint/2010/main" val="3745145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8</a:t>
            </a:fld>
            <a:endParaRPr lang="es-ES"/>
          </a:p>
        </p:txBody>
      </p:sp>
    </p:spTree>
    <p:extLst>
      <p:ext uri="{BB962C8B-B14F-4D97-AF65-F5344CB8AC3E}">
        <p14:creationId xmlns:p14="http://schemas.microsoft.com/office/powerpoint/2010/main" val="1763585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9</a:t>
            </a:fld>
            <a:endParaRPr lang="es-ES"/>
          </a:p>
        </p:txBody>
      </p:sp>
    </p:spTree>
    <p:extLst>
      <p:ext uri="{BB962C8B-B14F-4D97-AF65-F5344CB8AC3E}">
        <p14:creationId xmlns:p14="http://schemas.microsoft.com/office/powerpoint/2010/main" val="665231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10</a:t>
            </a:fld>
            <a:endParaRPr lang="es-ES"/>
          </a:p>
        </p:txBody>
      </p:sp>
    </p:spTree>
    <p:extLst>
      <p:ext uri="{BB962C8B-B14F-4D97-AF65-F5344CB8AC3E}">
        <p14:creationId xmlns:p14="http://schemas.microsoft.com/office/powerpoint/2010/main" val="2553012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11</a:t>
            </a:fld>
            <a:endParaRPr lang="es-ES"/>
          </a:p>
        </p:txBody>
      </p:sp>
    </p:spTree>
    <p:extLst>
      <p:ext uri="{BB962C8B-B14F-4D97-AF65-F5344CB8AC3E}">
        <p14:creationId xmlns:p14="http://schemas.microsoft.com/office/powerpoint/2010/main" val="850152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12</a:t>
            </a:fld>
            <a:endParaRPr lang="es-ES"/>
          </a:p>
        </p:txBody>
      </p:sp>
    </p:spTree>
    <p:extLst>
      <p:ext uri="{BB962C8B-B14F-4D97-AF65-F5344CB8AC3E}">
        <p14:creationId xmlns:p14="http://schemas.microsoft.com/office/powerpoint/2010/main" val="3041015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13</a:t>
            </a:fld>
            <a:endParaRPr lang="es-ES"/>
          </a:p>
        </p:txBody>
      </p:sp>
    </p:spTree>
    <p:extLst>
      <p:ext uri="{BB962C8B-B14F-4D97-AF65-F5344CB8AC3E}">
        <p14:creationId xmlns:p14="http://schemas.microsoft.com/office/powerpoint/2010/main" val="2933374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14</a:t>
            </a:fld>
            <a:endParaRPr lang="es-ES"/>
          </a:p>
        </p:txBody>
      </p:sp>
    </p:spTree>
    <p:extLst>
      <p:ext uri="{BB962C8B-B14F-4D97-AF65-F5344CB8AC3E}">
        <p14:creationId xmlns:p14="http://schemas.microsoft.com/office/powerpoint/2010/main" val="2664465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15</a:t>
            </a:fld>
            <a:endParaRPr lang="es-ES"/>
          </a:p>
        </p:txBody>
      </p:sp>
    </p:spTree>
    <p:extLst>
      <p:ext uri="{BB962C8B-B14F-4D97-AF65-F5344CB8AC3E}">
        <p14:creationId xmlns:p14="http://schemas.microsoft.com/office/powerpoint/2010/main" val="766906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16</a:t>
            </a:fld>
            <a:endParaRPr lang="es-ES"/>
          </a:p>
        </p:txBody>
      </p:sp>
    </p:spTree>
    <p:extLst>
      <p:ext uri="{BB962C8B-B14F-4D97-AF65-F5344CB8AC3E}">
        <p14:creationId xmlns:p14="http://schemas.microsoft.com/office/powerpoint/2010/main" val="3033766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17</a:t>
            </a:fld>
            <a:endParaRPr lang="es-ES"/>
          </a:p>
        </p:txBody>
      </p:sp>
    </p:spTree>
    <p:extLst>
      <p:ext uri="{BB962C8B-B14F-4D97-AF65-F5344CB8AC3E}">
        <p14:creationId xmlns:p14="http://schemas.microsoft.com/office/powerpoint/2010/main" val="4047530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18</a:t>
            </a:fld>
            <a:endParaRPr lang="es-ES"/>
          </a:p>
        </p:txBody>
      </p:sp>
    </p:spTree>
    <p:extLst>
      <p:ext uri="{BB962C8B-B14F-4D97-AF65-F5344CB8AC3E}">
        <p14:creationId xmlns:p14="http://schemas.microsoft.com/office/powerpoint/2010/main" val="1718353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19</a:t>
            </a:fld>
            <a:endParaRPr lang="es-ES"/>
          </a:p>
        </p:txBody>
      </p:sp>
    </p:spTree>
    <p:extLst>
      <p:ext uri="{BB962C8B-B14F-4D97-AF65-F5344CB8AC3E}">
        <p14:creationId xmlns:p14="http://schemas.microsoft.com/office/powerpoint/2010/main" val="1489804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9811B2-E3A3-49E4-B736-250DF7BC6C24}" type="slidenum">
              <a:rPr lang="es-ES" smtClean="0"/>
              <a:t>20</a:t>
            </a:fld>
            <a:endParaRPr lang="es-ES"/>
          </a:p>
        </p:txBody>
      </p:sp>
    </p:spTree>
    <p:extLst>
      <p:ext uri="{BB962C8B-B14F-4D97-AF65-F5344CB8AC3E}">
        <p14:creationId xmlns:p14="http://schemas.microsoft.com/office/powerpoint/2010/main" val="13391697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2"/>
      </p:bgRef>
    </p:bg>
    <p:spTree>
      <p:nvGrpSpPr>
        <p:cNvPr id="1" name=""/>
        <p:cNvGrpSpPr/>
        <p:nvPr/>
      </p:nvGrpSpPr>
      <p:grpSpPr>
        <a:xfrm>
          <a:off x="0" y="0"/>
          <a:ext cx="0" cy="0"/>
          <a:chOff x="0" y="0"/>
          <a:chExt cx="0" cy="0"/>
        </a:xfrm>
      </p:grpSpPr>
      <p:pic>
        <p:nvPicPr>
          <p:cNvPr id="6" name="Imagen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grpSp>
        <p:nvGrpSpPr>
          <p:cNvPr id="3" name="Grupo 2"/>
          <p:cNvGrpSpPr/>
          <p:nvPr userDrawn="1"/>
        </p:nvGrpSpPr>
        <p:grpSpPr>
          <a:xfrm>
            <a:off x="609600" y="8953500"/>
            <a:ext cx="16649700" cy="736055"/>
            <a:chOff x="609600" y="8953500"/>
            <a:chExt cx="16649700" cy="736055"/>
          </a:xfrm>
        </p:grpSpPr>
        <p:grpSp>
          <p:nvGrpSpPr>
            <p:cNvPr id="4" name="Grupo 3"/>
            <p:cNvGrpSpPr/>
            <p:nvPr/>
          </p:nvGrpSpPr>
          <p:grpSpPr>
            <a:xfrm>
              <a:off x="609600" y="8953500"/>
              <a:ext cx="3184218" cy="736055"/>
              <a:chOff x="9395220" y="7807936"/>
              <a:chExt cx="6991350" cy="1616101"/>
            </a:xfrm>
          </p:grpSpPr>
          <p:pic>
            <p:nvPicPr>
              <p:cNvPr id="7" name="Imagen 6"/>
              <p:cNvPicPr>
                <a:picLocks noChangeAspect="1"/>
              </p:cNvPicPr>
              <p:nvPr/>
            </p:nvPicPr>
            <p:blipFill rotWithShape="1">
              <a:blip r:embed="rId3" cstate="print">
                <a:biLevel thresh="25000"/>
                <a:extLst>
                  <a:ext uri="{28A0092B-C50C-407E-A947-70E740481C1C}">
                    <a14:useLocalDpi xmlns:a14="http://schemas.microsoft.com/office/drawing/2010/main" val="0"/>
                  </a:ext>
                </a:extLst>
              </a:blip>
              <a:srcRect/>
              <a:stretch/>
            </p:blipFill>
            <p:spPr>
              <a:xfrm>
                <a:off x="9395220" y="7807936"/>
                <a:ext cx="3068537" cy="1616101"/>
              </a:xfrm>
              <a:prstGeom prst="rect">
                <a:avLst/>
              </a:prstGeom>
            </p:spPr>
          </p:pic>
          <p:pic>
            <p:nvPicPr>
              <p:cNvPr id="8" name="Imagen 7"/>
              <p:cNvPicPr>
                <a:picLocks noChangeAspect="1"/>
              </p:cNvPicPr>
              <p:nvPr/>
            </p:nvPicPr>
            <p:blipFill rotWithShape="1">
              <a:blip r:embed="rId4" cstate="print">
                <a:biLevel thresh="25000"/>
                <a:extLst>
                  <a:ext uri="{28A0092B-C50C-407E-A947-70E740481C1C}">
                    <a14:useLocalDpi xmlns:a14="http://schemas.microsoft.com/office/drawing/2010/main" val="0"/>
                  </a:ext>
                </a:extLst>
              </a:blip>
              <a:srcRect/>
              <a:stretch/>
            </p:blipFill>
            <p:spPr>
              <a:xfrm>
                <a:off x="11224020" y="8417536"/>
                <a:ext cx="5162550" cy="838200"/>
              </a:xfrm>
              <a:prstGeom prst="rect">
                <a:avLst/>
              </a:prstGeom>
            </p:spPr>
          </p:pic>
        </p:grpSp>
        <p:sp>
          <p:nvSpPr>
            <p:cNvPr id="5" name="AutoShape 10"/>
            <p:cNvSpPr/>
            <p:nvPr/>
          </p:nvSpPr>
          <p:spPr>
            <a:xfrm flipV="1">
              <a:off x="1028700" y="9004576"/>
              <a:ext cx="16230600" cy="0"/>
            </a:xfrm>
            <a:prstGeom prst="line">
              <a:avLst/>
            </a:prstGeom>
            <a:ln w="25400" cap="flat">
              <a:solidFill>
                <a:srgbClr val="FFFFFF"/>
              </a:solidFill>
              <a:prstDash val="solid"/>
              <a:headEnd type="none" w="sm" len="sm"/>
              <a:tailEnd type="none" w="sm" len="sm"/>
            </a:ln>
          </p:spPr>
        </p:sp>
      </p:grpSp>
      <p:sp>
        <p:nvSpPr>
          <p:cNvPr id="9" name="CuadroTexto 8">
            <a:extLst>
              <a:ext uri="{FF2B5EF4-FFF2-40B4-BE49-F238E27FC236}">
                <a16:creationId xmlns:a16="http://schemas.microsoft.com/office/drawing/2014/main" id="{2EFD876A-82AD-6558-2B5D-585C1F458304}"/>
              </a:ext>
            </a:extLst>
          </p:cNvPr>
          <p:cNvSpPr txBox="1"/>
          <p:nvPr userDrawn="1"/>
        </p:nvSpPr>
        <p:spPr>
          <a:xfrm>
            <a:off x="6934200" y="9239190"/>
            <a:ext cx="10325101" cy="400110"/>
          </a:xfrm>
          <a:prstGeom prst="rect">
            <a:avLst/>
          </a:prstGeom>
          <a:noFill/>
        </p:spPr>
        <p:txBody>
          <a:bodyPr wrap="square" rtlCol="0">
            <a:spAutoFit/>
          </a:bodyPr>
          <a:lstStyle/>
          <a:p>
            <a:pPr algn="r"/>
            <a:r>
              <a:rPr lang="es-ES_tradnl" sz="2000" dirty="0">
                <a:solidFill>
                  <a:schemeClr val="tx1"/>
                </a:solidFill>
                <a:latin typeface="Arial Rounded MT Bold" panose="020F0704030504030204" pitchFamily="34" charset="0"/>
              </a:rPr>
              <a:t>Subdirección General de Aplicaciones de Aduanas</a:t>
            </a:r>
            <a:r>
              <a:rPr lang="es-ES_tradnl" sz="2000" baseline="0" dirty="0">
                <a:solidFill>
                  <a:schemeClr val="tx1"/>
                </a:solidFill>
                <a:latin typeface="Arial Rounded MT Bold" panose="020F0704030504030204" pitchFamily="34" charset="0"/>
              </a:rPr>
              <a:t> e IIEE</a:t>
            </a:r>
            <a:endParaRPr lang="es-ES_tradnl" sz="2000" dirty="0">
              <a:solidFill>
                <a:schemeClr val="tx1"/>
              </a:solidFill>
              <a:latin typeface="Arial Rounded MT Bold" panose="020F0704030504030204" pitchFamily="34" charset="0"/>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Blank">
    <p:bg>
      <p:bgRef idx="1001">
        <a:schemeClr val="bg2"/>
      </p:bgRef>
    </p:bg>
    <p:spTree>
      <p:nvGrpSpPr>
        <p:cNvPr id="1" name=""/>
        <p:cNvGrpSpPr/>
        <p:nvPr/>
      </p:nvGrpSpPr>
      <p:grpSpPr>
        <a:xfrm>
          <a:off x="0" y="0"/>
          <a:ext cx="0" cy="0"/>
          <a:chOff x="0" y="0"/>
          <a:chExt cx="0" cy="0"/>
        </a:xfrm>
      </p:grpSpPr>
      <p:pic>
        <p:nvPicPr>
          <p:cNvPr id="6" name="Imagen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extLst>
      <p:ext uri="{BB962C8B-B14F-4D97-AF65-F5344CB8AC3E}">
        <p14:creationId xmlns:p14="http://schemas.microsoft.com/office/powerpoint/2010/main" val="67898925"/>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sede.agenciatributaria.gob.es/Sede/aduanas/entrada-salida-mercancias/deposito-temporal-mercancia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C7891">
                <a:alpha val="100000"/>
              </a:srgbClr>
            </a:gs>
            <a:gs pos="33333">
              <a:srgbClr val="1C3F91">
                <a:alpha val="100000"/>
              </a:srgbClr>
            </a:gs>
            <a:gs pos="66667">
              <a:srgbClr val="182449">
                <a:alpha val="100000"/>
              </a:srgbClr>
            </a:gs>
            <a:gs pos="100000">
              <a:srgbClr val="070B17">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DEC75EA-FE1D-4058-D06B-FB337F26D3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4999" y="3086100"/>
            <a:ext cx="8002033" cy="5334000"/>
          </a:xfrm>
          <a:prstGeom prst="rect">
            <a:avLst/>
          </a:prstGeom>
        </p:spPr>
      </p:pic>
      <p:sp>
        <p:nvSpPr>
          <p:cNvPr id="4" name="TextBox 4"/>
          <p:cNvSpPr txBox="1"/>
          <p:nvPr/>
        </p:nvSpPr>
        <p:spPr>
          <a:xfrm>
            <a:off x="1028700" y="3862079"/>
            <a:ext cx="7810500" cy="2769989"/>
          </a:xfrm>
          <a:prstGeom prst="rect">
            <a:avLst/>
          </a:prstGeom>
        </p:spPr>
        <p:txBody>
          <a:bodyPr wrap="square" lIns="0" tIns="0" rIns="0" bIns="0" rtlCol="0" anchor="t">
            <a:spAutoFit/>
          </a:bodyPr>
          <a:lstStyle/>
          <a:p>
            <a:r>
              <a:rPr lang="en-US" sz="9000" dirty="0" err="1">
                <a:solidFill>
                  <a:srgbClr val="FFFFFF"/>
                </a:solidFill>
                <a:latin typeface="Arial Rounded MT Bold" panose="020F0704030504030204" pitchFamily="34" charset="0"/>
              </a:rPr>
              <a:t>Novedades</a:t>
            </a:r>
            <a:r>
              <a:rPr lang="en-US" sz="9000" dirty="0">
                <a:solidFill>
                  <a:srgbClr val="FFFFFF"/>
                </a:solidFill>
                <a:latin typeface="Arial Rounded MT Bold" panose="020F0704030504030204" pitchFamily="34" charset="0"/>
              </a:rPr>
              <a:t> del G4</a:t>
            </a:r>
          </a:p>
        </p:txBody>
      </p:sp>
      <p:sp>
        <p:nvSpPr>
          <p:cNvPr id="17" name="Freeform 6"/>
          <p:cNvSpPr/>
          <p:nvPr/>
        </p:nvSpPr>
        <p:spPr>
          <a:xfrm>
            <a:off x="14042143" y="1016469"/>
            <a:ext cx="3192838" cy="1441807"/>
          </a:xfrm>
          <a:custGeom>
            <a:avLst/>
            <a:gdLst/>
            <a:ahLst/>
            <a:cxnLst/>
            <a:rect l="l" t="t" r="r" b="b"/>
            <a:pathLst>
              <a:path w="3192838" h="1865150">
                <a:moveTo>
                  <a:pt x="0" y="0"/>
                </a:moveTo>
                <a:lnTo>
                  <a:pt x="3192838" y="0"/>
                </a:lnTo>
                <a:lnTo>
                  <a:pt x="3192838" y="1865149"/>
                </a:lnTo>
                <a:lnTo>
                  <a:pt x="0" y="1865149"/>
                </a:lnTo>
                <a:lnTo>
                  <a:pt x="0" y="0"/>
                </a:lnTo>
                <a:close/>
              </a:path>
            </a:pathLst>
          </a:custGeom>
          <a:blipFill>
            <a:blip r:embed="rId3"/>
            <a:srcRect/>
            <a:stretch>
              <a:fillRect b="-29362"/>
            </a:stretch>
          </a:blipFill>
        </p:spPr>
      </p:sp>
      <p:sp>
        <p:nvSpPr>
          <p:cNvPr id="18" name="Freeform 6"/>
          <p:cNvSpPr/>
          <p:nvPr/>
        </p:nvSpPr>
        <p:spPr>
          <a:xfrm>
            <a:off x="14042142" y="2463550"/>
            <a:ext cx="3192838" cy="449936"/>
          </a:xfrm>
          <a:custGeom>
            <a:avLst/>
            <a:gdLst/>
            <a:ahLst/>
            <a:cxnLst/>
            <a:rect l="l" t="t" r="r" b="b"/>
            <a:pathLst>
              <a:path w="3192838" h="1865150">
                <a:moveTo>
                  <a:pt x="0" y="0"/>
                </a:moveTo>
                <a:lnTo>
                  <a:pt x="3192838" y="0"/>
                </a:lnTo>
                <a:lnTo>
                  <a:pt x="3192838" y="1865149"/>
                </a:lnTo>
                <a:lnTo>
                  <a:pt x="0" y="1865149"/>
                </a:lnTo>
                <a:lnTo>
                  <a:pt x="0" y="0"/>
                </a:lnTo>
                <a:close/>
              </a:path>
            </a:pathLst>
          </a:custGeom>
          <a:blipFill>
            <a:blip r:embed="rId3">
              <a:biLevel thresh="25000"/>
            </a:blip>
            <a:srcRect/>
            <a:stretch>
              <a:fillRect t="-320448" b="5911"/>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28700" y="2338172"/>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DSDT: Declaración Sumaria de Depósito Temporal. Una DSDT incluye toda la mercancía descargada de un medio de transporte. Tiene estructura Cabecera-Partida.</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Declaraciones</a:t>
            </a:r>
            <a:r>
              <a:rPr lang="en-US" sz="5800" dirty="0">
                <a:solidFill>
                  <a:srgbClr val="FFFFFF"/>
                </a:solidFill>
                <a:latin typeface="Arial Rounded MT Bold" panose="020F0704030504030204" pitchFamily="34" charset="0"/>
              </a:rPr>
              <a:t> </a:t>
            </a:r>
            <a:r>
              <a:rPr lang="en-US" sz="5800" dirty="0" err="1">
                <a:solidFill>
                  <a:srgbClr val="FFFFFF"/>
                </a:solidFill>
                <a:latin typeface="Arial Rounded MT Bold" panose="020F0704030504030204" pitchFamily="34" charset="0"/>
              </a:rPr>
              <a:t>actuales</a:t>
            </a:r>
            <a:r>
              <a:rPr lang="en-US" sz="5800" dirty="0">
                <a:solidFill>
                  <a:srgbClr val="FFFFFF"/>
                </a:solidFill>
                <a:latin typeface="Arial Rounded MT Bold" panose="020F0704030504030204" pitchFamily="34" charset="0"/>
              </a:rPr>
              <a:t> de la DSDT</a:t>
            </a:r>
          </a:p>
        </p:txBody>
      </p:sp>
      <p:sp>
        <p:nvSpPr>
          <p:cNvPr id="22" name="TextBox 13"/>
          <p:cNvSpPr txBox="1"/>
          <p:nvPr/>
        </p:nvSpPr>
        <p:spPr>
          <a:xfrm>
            <a:off x="1040506" y="3624572"/>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DSDTAct:  Mensaje de activación de la DSDT que informa de la llegada de un medio de transporte y da por presentadas ante la aduana todas las mercancías declaradas en una DSDT</a:t>
            </a:r>
          </a:p>
        </p:txBody>
      </p:sp>
      <p:sp>
        <p:nvSpPr>
          <p:cNvPr id="24" name="TextBox 13"/>
          <p:cNvSpPr txBox="1"/>
          <p:nvPr/>
        </p:nvSpPr>
        <p:spPr>
          <a:xfrm>
            <a:off x="1028700" y="4910972"/>
            <a:ext cx="164211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CUB: Declaración de cambio de ubicación de mercancías en depósito temporal</a:t>
            </a:r>
          </a:p>
        </p:txBody>
      </p:sp>
      <p:sp>
        <p:nvSpPr>
          <p:cNvPr id="4" name="TextBox 13">
            <a:extLst>
              <a:ext uri="{FF2B5EF4-FFF2-40B4-BE49-F238E27FC236}">
                <a16:creationId xmlns:a16="http://schemas.microsoft.com/office/drawing/2014/main" id="{70C4D70C-911A-5405-DE48-D0C77850AD0A}"/>
              </a:ext>
            </a:extLst>
          </p:cNvPr>
          <p:cNvSpPr txBox="1"/>
          <p:nvPr/>
        </p:nvSpPr>
        <p:spPr>
          <a:xfrm>
            <a:off x="1028700" y="5838300"/>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PABV: Partida Agrupadora de Bajo Valor, una partida de la DSDT con una agrupación de múltiples envíos de bajo valor que se declararán con un H7 y se presentarán con un G3Bv</a:t>
            </a:r>
          </a:p>
        </p:txBody>
      </p:sp>
      <p:sp>
        <p:nvSpPr>
          <p:cNvPr id="5" name="TextBox 13">
            <a:extLst>
              <a:ext uri="{FF2B5EF4-FFF2-40B4-BE49-F238E27FC236}">
                <a16:creationId xmlns:a16="http://schemas.microsoft.com/office/drawing/2014/main" id="{AE9F632F-673F-9169-68FC-C3080F0E38E9}"/>
              </a:ext>
            </a:extLst>
          </p:cNvPr>
          <p:cNvSpPr txBox="1"/>
          <p:nvPr/>
        </p:nvSpPr>
        <p:spPr>
          <a:xfrm>
            <a:off x="1028700" y="7124700"/>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G3Bv: Presentación de mercancías de bajo valor de ecommerce declaradas en una PABV</a:t>
            </a:r>
          </a:p>
        </p:txBody>
      </p:sp>
      <p:sp>
        <p:nvSpPr>
          <p:cNvPr id="6" name="TextBox 13">
            <a:extLst>
              <a:ext uri="{FF2B5EF4-FFF2-40B4-BE49-F238E27FC236}">
                <a16:creationId xmlns:a16="http://schemas.microsoft.com/office/drawing/2014/main" id="{9E40A3F5-2AD4-2FD7-4ED0-B08327137076}"/>
              </a:ext>
            </a:extLst>
          </p:cNvPr>
          <p:cNvSpPr txBox="1"/>
          <p:nvPr/>
        </p:nvSpPr>
        <p:spPr>
          <a:xfrm>
            <a:off x="1040506" y="8052028"/>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G5v1: Notificación de movimiento de mercancías declaradas en una DSDT entre Almacenes de Depósito Temporal declaradas</a:t>
            </a:r>
          </a:p>
        </p:txBody>
      </p:sp>
    </p:spTree>
    <p:extLst>
      <p:ext uri="{BB962C8B-B14F-4D97-AF65-F5344CB8AC3E}">
        <p14:creationId xmlns:p14="http://schemas.microsoft.com/office/powerpoint/2010/main" val="487965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28700" y="3078976"/>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G4: Declaración de depósito temporal (DDT). Un G4 es un Master Consignment y sus House Consignments. No es toda la mercancía descargada de un medio de transporte.</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Declaraciones</a:t>
            </a:r>
            <a:r>
              <a:rPr lang="en-US" sz="5800" dirty="0">
                <a:solidFill>
                  <a:srgbClr val="FFFFFF"/>
                </a:solidFill>
                <a:latin typeface="Arial Rounded MT Bold" panose="020F0704030504030204" pitchFamily="34" charset="0"/>
              </a:rPr>
              <a:t> CAU</a:t>
            </a:r>
          </a:p>
        </p:txBody>
      </p:sp>
      <p:sp>
        <p:nvSpPr>
          <p:cNvPr id="22" name="TextBox 13"/>
          <p:cNvSpPr txBox="1"/>
          <p:nvPr/>
        </p:nvSpPr>
        <p:spPr>
          <a:xfrm>
            <a:off x="1040506" y="4365376"/>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G3: Notificación de presentación de mercancías declaradas en un G4</a:t>
            </a:r>
          </a:p>
        </p:txBody>
      </p:sp>
      <p:sp>
        <p:nvSpPr>
          <p:cNvPr id="24" name="TextBox 13"/>
          <p:cNvSpPr txBox="1"/>
          <p:nvPr/>
        </p:nvSpPr>
        <p:spPr>
          <a:xfrm>
            <a:off x="1012601" y="6229692"/>
            <a:ext cx="164211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G5S: G5 Simplificado que permite el cambio de ubicación de mercancía declarada en un G4</a:t>
            </a:r>
          </a:p>
        </p:txBody>
      </p:sp>
      <p:sp>
        <p:nvSpPr>
          <p:cNvPr id="4" name="TextBox 13">
            <a:extLst>
              <a:ext uri="{FF2B5EF4-FFF2-40B4-BE49-F238E27FC236}">
                <a16:creationId xmlns:a16="http://schemas.microsoft.com/office/drawing/2014/main" id="{70C4D70C-911A-5405-DE48-D0C77850AD0A}"/>
              </a:ext>
            </a:extLst>
          </p:cNvPr>
          <p:cNvSpPr txBox="1"/>
          <p:nvPr/>
        </p:nvSpPr>
        <p:spPr>
          <a:xfrm>
            <a:off x="1040506" y="5297534"/>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ATMNOT: Notificación de llegada del medio de transporte</a:t>
            </a:r>
          </a:p>
        </p:txBody>
      </p:sp>
      <p:sp>
        <p:nvSpPr>
          <p:cNvPr id="2" name="TextBox 13">
            <a:extLst>
              <a:ext uri="{FF2B5EF4-FFF2-40B4-BE49-F238E27FC236}">
                <a16:creationId xmlns:a16="http://schemas.microsoft.com/office/drawing/2014/main" id="{00453C88-716C-D3DE-6296-C9D56CA19C8B}"/>
              </a:ext>
            </a:extLst>
          </p:cNvPr>
          <p:cNvSpPr txBox="1"/>
          <p:nvPr/>
        </p:nvSpPr>
        <p:spPr>
          <a:xfrm>
            <a:off x="1028700" y="7157020"/>
            <a:ext cx="164211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G5G: G5 General, notificación de movimiento de mercancías declaradas en un G4 entre Almacenes de Depósito Temporal</a:t>
            </a:r>
          </a:p>
        </p:txBody>
      </p:sp>
    </p:spTree>
    <p:extLst>
      <p:ext uri="{BB962C8B-B14F-4D97-AF65-F5344CB8AC3E}">
        <p14:creationId xmlns:p14="http://schemas.microsoft.com/office/powerpoint/2010/main" val="324797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28700" y="3078976"/>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Un medio de transporte descargará uno o varios G4s, tantos como MC descargue.</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Principales</a:t>
            </a:r>
            <a:r>
              <a:rPr lang="en-US" sz="5800" dirty="0">
                <a:solidFill>
                  <a:srgbClr val="FFFFFF"/>
                </a:solidFill>
                <a:latin typeface="Arial Rounded MT Bold" panose="020F0704030504030204" pitchFamily="34" charset="0"/>
              </a:rPr>
              <a:t> </a:t>
            </a:r>
            <a:r>
              <a:rPr lang="en-US" sz="5800" dirty="0" err="1">
                <a:solidFill>
                  <a:srgbClr val="FFFFFF"/>
                </a:solidFill>
                <a:latin typeface="Arial Rounded MT Bold" panose="020F0704030504030204" pitchFamily="34" charset="0"/>
              </a:rPr>
              <a:t>cambios</a:t>
            </a:r>
            <a:endParaRPr lang="en-US" sz="5800" dirty="0">
              <a:solidFill>
                <a:srgbClr val="FFFFFF"/>
              </a:solidFill>
              <a:latin typeface="Arial Rounded MT Bold" panose="020F0704030504030204" pitchFamily="34" charset="0"/>
            </a:endParaRPr>
          </a:p>
        </p:txBody>
      </p:sp>
      <p:sp>
        <p:nvSpPr>
          <p:cNvPr id="22" name="TextBox 13"/>
          <p:cNvSpPr txBox="1"/>
          <p:nvPr/>
        </p:nvSpPr>
        <p:spPr>
          <a:xfrm>
            <a:off x="1032993" y="5857042"/>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La mercancía se puede presentar a distintos niveles: un MC, varios HCs o varios Contenedores</a:t>
            </a:r>
          </a:p>
        </p:txBody>
      </p:sp>
      <p:sp>
        <p:nvSpPr>
          <p:cNvPr id="24" name="TextBox 13"/>
          <p:cNvSpPr txBox="1"/>
          <p:nvPr/>
        </p:nvSpPr>
        <p:spPr>
          <a:xfrm>
            <a:off x="1028700" y="4932272"/>
            <a:ext cx="164211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La mercancía de bajo valor de ecommerce se declara en el G4 como un HC mas</a:t>
            </a:r>
          </a:p>
        </p:txBody>
      </p:sp>
      <p:sp>
        <p:nvSpPr>
          <p:cNvPr id="4" name="TextBox 13">
            <a:extLst>
              <a:ext uri="{FF2B5EF4-FFF2-40B4-BE49-F238E27FC236}">
                <a16:creationId xmlns:a16="http://schemas.microsoft.com/office/drawing/2014/main" id="{70C4D70C-911A-5405-DE48-D0C77850AD0A}"/>
              </a:ext>
            </a:extLst>
          </p:cNvPr>
          <p:cNvSpPr txBox="1"/>
          <p:nvPr/>
        </p:nvSpPr>
        <p:spPr>
          <a:xfrm>
            <a:off x="1028700" y="6784370"/>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La presentación de las mercancías requiere un ATMNOT y un G3</a:t>
            </a:r>
          </a:p>
        </p:txBody>
      </p:sp>
      <p:sp>
        <p:nvSpPr>
          <p:cNvPr id="2" name="TextBox 13">
            <a:extLst>
              <a:ext uri="{FF2B5EF4-FFF2-40B4-BE49-F238E27FC236}">
                <a16:creationId xmlns:a16="http://schemas.microsoft.com/office/drawing/2014/main" id="{00453C88-716C-D3DE-6296-C9D56CA19C8B}"/>
              </a:ext>
            </a:extLst>
          </p:cNvPr>
          <p:cNvSpPr txBox="1"/>
          <p:nvPr/>
        </p:nvSpPr>
        <p:spPr>
          <a:xfrm>
            <a:off x="1028700" y="4003746"/>
            <a:ext cx="164211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Estructura de la información mas compleja: MC – MI – HC – HI</a:t>
            </a:r>
          </a:p>
        </p:txBody>
      </p:sp>
    </p:spTree>
    <p:extLst>
      <p:ext uri="{BB962C8B-B14F-4D97-AF65-F5344CB8AC3E}">
        <p14:creationId xmlns:p14="http://schemas.microsoft.com/office/powerpoint/2010/main" val="3812780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28700" y="3078976"/>
            <a:ext cx="16649700" cy="1077218"/>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En el ámbito marítimo el G4 se debe obligatoriamente declarar en la MNSW mediante las formalidades TSD o TSR definidas en la EMSWe, siguiendo las reglas definidas para el G4.</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No se puede declarar directamente a la AEAT.</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EMSWe</a:t>
            </a:r>
            <a:r>
              <a:rPr lang="en-US" sz="5800" dirty="0">
                <a:solidFill>
                  <a:srgbClr val="FFFFFF"/>
                </a:solidFill>
                <a:latin typeface="Arial Rounded MT Bold" panose="020F0704030504030204" pitchFamily="34" charset="0"/>
              </a:rPr>
              <a:t> y G4 </a:t>
            </a:r>
            <a:r>
              <a:rPr lang="en-US" sz="5800" dirty="0" err="1">
                <a:solidFill>
                  <a:srgbClr val="FFFFFF"/>
                </a:solidFill>
                <a:latin typeface="Arial Rounded MT Bold" panose="020F0704030504030204" pitchFamily="34" charset="0"/>
              </a:rPr>
              <a:t>marítimo</a:t>
            </a:r>
            <a:endParaRPr lang="en-US" sz="5800" dirty="0">
              <a:solidFill>
                <a:srgbClr val="FFFFFF"/>
              </a:solidFill>
              <a:latin typeface="Arial Rounded MT Bold" panose="020F0704030504030204" pitchFamily="34" charset="0"/>
            </a:endParaRPr>
          </a:p>
        </p:txBody>
      </p:sp>
      <p:sp>
        <p:nvSpPr>
          <p:cNvPr id="22" name="TextBox 13"/>
          <p:cNvSpPr txBox="1"/>
          <p:nvPr/>
        </p:nvSpPr>
        <p:spPr>
          <a:xfrm>
            <a:off x="1039432" y="5613628"/>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ATMNOT la declara Puertos del Estado, cuando se notifique la llegada del buque </a:t>
            </a:r>
          </a:p>
        </p:txBody>
      </p:sp>
      <p:sp>
        <p:nvSpPr>
          <p:cNvPr id="24" name="TextBox 13"/>
          <p:cNvSpPr txBox="1"/>
          <p:nvPr/>
        </p:nvSpPr>
        <p:spPr>
          <a:xfrm>
            <a:off x="1028700" y="4686300"/>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El G3 se puede declarar directamente a la AEAT o en la MNSW mediante la formalidad PNO</a:t>
            </a:r>
          </a:p>
        </p:txBody>
      </p:sp>
      <p:sp>
        <p:nvSpPr>
          <p:cNvPr id="4" name="TextBox 13">
            <a:extLst>
              <a:ext uri="{FF2B5EF4-FFF2-40B4-BE49-F238E27FC236}">
                <a16:creationId xmlns:a16="http://schemas.microsoft.com/office/drawing/2014/main" id="{70C4D70C-911A-5405-DE48-D0C77850AD0A}"/>
              </a:ext>
            </a:extLst>
          </p:cNvPr>
          <p:cNvSpPr txBox="1"/>
          <p:nvPr/>
        </p:nvSpPr>
        <p:spPr>
          <a:xfrm>
            <a:off x="1039432" y="6540956"/>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A día de hoy la MNSW está prevista para inicios del 2027</a:t>
            </a:r>
          </a:p>
        </p:txBody>
      </p:sp>
    </p:spTree>
    <p:extLst>
      <p:ext uri="{BB962C8B-B14F-4D97-AF65-F5344CB8AC3E}">
        <p14:creationId xmlns:p14="http://schemas.microsoft.com/office/powerpoint/2010/main" val="370748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28700" y="3078976"/>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Todos los G4 de un medio de transporte se agruparán bajo un identificador único</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IDEK = Recinto Aduanero + Entry Key simplificado</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Referencia</a:t>
            </a:r>
            <a:r>
              <a:rPr lang="en-US" sz="5800" dirty="0">
                <a:solidFill>
                  <a:srgbClr val="FFFFFF"/>
                </a:solidFill>
                <a:latin typeface="Arial Rounded MT Bold" panose="020F0704030504030204" pitchFamily="34" charset="0"/>
              </a:rPr>
              <a:t> al Medio de </a:t>
            </a:r>
            <a:r>
              <a:rPr lang="en-US" sz="5800" dirty="0" err="1">
                <a:solidFill>
                  <a:srgbClr val="FFFFFF"/>
                </a:solidFill>
                <a:latin typeface="Arial Rounded MT Bold" panose="020F0704030504030204" pitchFamily="34" charset="0"/>
              </a:rPr>
              <a:t>Transporte</a:t>
            </a:r>
            <a:endParaRPr lang="en-US" sz="5800" dirty="0">
              <a:solidFill>
                <a:srgbClr val="FFFFFF"/>
              </a:solidFill>
              <a:latin typeface="Arial Rounded MT Bold" panose="020F0704030504030204" pitchFamily="34" charset="0"/>
            </a:endParaRPr>
          </a:p>
        </p:txBody>
      </p:sp>
      <p:graphicFrame>
        <p:nvGraphicFramePr>
          <p:cNvPr id="2" name="Tabla 1">
            <a:extLst>
              <a:ext uri="{FF2B5EF4-FFF2-40B4-BE49-F238E27FC236}">
                <a16:creationId xmlns:a16="http://schemas.microsoft.com/office/drawing/2014/main" id="{EFB2AFBD-5C06-4863-156A-FCD98A6A3B4F}"/>
              </a:ext>
            </a:extLst>
          </p:cNvPr>
          <p:cNvGraphicFramePr>
            <a:graphicFrameLocks noGrp="1"/>
          </p:cNvGraphicFramePr>
          <p:nvPr>
            <p:extLst>
              <p:ext uri="{D42A27DB-BD31-4B8C-83A1-F6EECF244321}">
                <p14:modId xmlns:p14="http://schemas.microsoft.com/office/powerpoint/2010/main" val="3045453306"/>
              </p:ext>
            </p:extLst>
          </p:nvPr>
        </p:nvGraphicFramePr>
        <p:xfrm>
          <a:off x="1028700" y="4305300"/>
          <a:ext cx="15773400" cy="207264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414069828"/>
                    </a:ext>
                  </a:extLst>
                </a:gridCol>
                <a:gridCol w="9448800">
                  <a:extLst>
                    <a:ext uri="{9D8B030D-6E8A-4147-A177-3AD203B41FA5}">
                      <a16:colId xmlns:a16="http://schemas.microsoft.com/office/drawing/2014/main" val="4101944761"/>
                    </a:ext>
                  </a:extLst>
                </a:gridCol>
                <a:gridCol w="4572000">
                  <a:extLst>
                    <a:ext uri="{9D8B030D-6E8A-4147-A177-3AD203B41FA5}">
                      <a16:colId xmlns:a16="http://schemas.microsoft.com/office/drawing/2014/main" val="1212791918"/>
                    </a:ext>
                  </a:extLst>
                </a:gridCol>
              </a:tblGrid>
              <a:tr h="370840">
                <a:tc>
                  <a:txBody>
                    <a:bodyPr/>
                    <a:lstStyle/>
                    <a:p>
                      <a:pPr marL="0" marR="0" lvl="0" indent="0" algn="l" defTabSz="914400" rtl="0" eaLnBrk="1" fontAlgn="auto" latinLnBrk="0" hangingPunct="1">
                        <a:lnSpc>
                          <a:spcPts val="2760"/>
                        </a:lnSpc>
                        <a:spcBef>
                          <a:spcPct val="0"/>
                        </a:spcBef>
                        <a:spcAft>
                          <a:spcPts val="0"/>
                        </a:spcAft>
                        <a:buClrTx/>
                        <a:buSzTx/>
                        <a:buFontTx/>
                        <a:buNone/>
                        <a:tabLst/>
                        <a:defRPr/>
                      </a:pPr>
                      <a:r>
                        <a:rPr kumimoji="0" lang="es-ES" sz="2800" b="0" i="0" u="none" strike="noStrike" kern="1200" cap="none" spc="0" normalizeH="0" baseline="0" noProof="1">
                          <a:ln>
                            <a:noFill/>
                          </a:ln>
                          <a:solidFill>
                            <a:srgbClr val="FFFFFF"/>
                          </a:solidFill>
                          <a:effectLst/>
                          <a:uLnTx/>
                          <a:uFillTx/>
                          <a:latin typeface="Arial Rounded MT Bold" panose="020F0704030504030204" pitchFamily="34" charset="0"/>
                          <a:ea typeface="+mn-ea"/>
                          <a:cs typeface="+mn-cs"/>
                        </a:rPr>
                        <a:t>Tipo</a:t>
                      </a:r>
                    </a:p>
                  </a:txBody>
                  <a:tcPr/>
                </a:tc>
                <a:tc>
                  <a:txBody>
                    <a:bodyPr/>
                    <a:lstStyle/>
                    <a:p>
                      <a:pPr marL="0" marR="0" lvl="0" indent="0" algn="l" defTabSz="914400" rtl="0" eaLnBrk="1" fontAlgn="auto" latinLnBrk="0" hangingPunct="1">
                        <a:lnSpc>
                          <a:spcPts val="2760"/>
                        </a:lnSpc>
                        <a:spcBef>
                          <a:spcPct val="0"/>
                        </a:spcBef>
                        <a:spcAft>
                          <a:spcPts val="0"/>
                        </a:spcAft>
                        <a:buClrTx/>
                        <a:buSzTx/>
                        <a:buFontTx/>
                        <a:buNone/>
                        <a:tabLst/>
                        <a:defRPr/>
                      </a:pPr>
                      <a:r>
                        <a:rPr kumimoji="0" lang="es-ES" sz="2800" b="0" i="0" u="none" strike="noStrike" kern="1200" cap="none" spc="0" normalizeH="0" baseline="0" noProof="1">
                          <a:ln>
                            <a:noFill/>
                          </a:ln>
                          <a:solidFill>
                            <a:srgbClr val="FFFFFF"/>
                          </a:solidFill>
                          <a:effectLst/>
                          <a:uLnTx/>
                          <a:uFillTx/>
                          <a:latin typeface="Arial Rounded MT Bold" panose="020F0704030504030204" pitchFamily="34" charset="0"/>
                          <a:ea typeface="+mn-ea"/>
                          <a:cs typeface="+mn-cs"/>
                        </a:rPr>
                        <a:t>Componentes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1">
                          <a:ln>
                            <a:noFill/>
                          </a:ln>
                          <a:solidFill>
                            <a:srgbClr val="FFFFFF"/>
                          </a:solidFill>
                          <a:effectLst/>
                          <a:uLnTx/>
                          <a:uFillTx/>
                          <a:latin typeface="Arial Rounded MT Bold" panose="020F0704030504030204" pitchFamily="34" charset="0"/>
                          <a:ea typeface="+mn-ea"/>
                          <a:cs typeface="+mn-cs"/>
                        </a:rPr>
                        <a:t>Ejemplo</a:t>
                      </a:r>
                    </a:p>
                  </a:txBody>
                  <a:tcPr/>
                </a:tc>
                <a:extLst>
                  <a:ext uri="{0D108BD9-81ED-4DB2-BD59-A6C34878D82A}">
                    <a16:rowId xmlns:a16="http://schemas.microsoft.com/office/drawing/2014/main" val="150777527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Marítimo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Recinto + </a:t>
                      </a:r>
                      <a:r>
                        <a:rPr kumimoji="0" lang="es-ES" sz="2800" b="0" i="0" u="none" strike="noStrike" kern="1200" cap="none" spc="0" normalizeH="0" baseline="0" noProof="1">
                          <a:ln>
                            <a:noFill/>
                          </a:ln>
                          <a:solidFill>
                            <a:srgbClr val="FF0000"/>
                          </a:solidFill>
                          <a:effectLst/>
                          <a:uLnTx/>
                          <a:uFillTx/>
                          <a:latin typeface="Arial Rounded MT Bold" panose="020F0704030504030204" pitchFamily="34" charset="0"/>
                          <a:ea typeface="+mn-ea"/>
                          <a:cs typeface="+mn-cs"/>
                        </a:rPr>
                        <a:t>Año</a:t>
                      </a: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 + Id. Escala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4611</a:t>
                      </a:r>
                      <a:r>
                        <a:rPr kumimoji="0" lang="es-ES" sz="2800" b="0" i="0" u="none" strike="noStrike" kern="1200" cap="none" spc="0" normalizeH="0" baseline="0" noProof="1">
                          <a:ln>
                            <a:noFill/>
                          </a:ln>
                          <a:solidFill>
                            <a:srgbClr val="FF0000"/>
                          </a:solidFill>
                          <a:effectLst/>
                          <a:uLnTx/>
                          <a:uFillTx/>
                          <a:latin typeface="Arial Rounded MT Bold" panose="020F0704030504030204" pitchFamily="34" charset="0"/>
                          <a:ea typeface="+mn-ea"/>
                          <a:cs typeface="+mn-cs"/>
                        </a:rPr>
                        <a:t>22</a:t>
                      </a: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500356</a:t>
                      </a:r>
                      <a:endParaRPr lang="es-ES" sz="2800" dirty="0"/>
                    </a:p>
                  </a:txBody>
                  <a:tcPr/>
                </a:tc>
                <a:extLst>
                  <a:ext uri="{0D108BD9-81ED-4DB2-BD59-A6C34878D82A}">
                    <a16:rowId xmlns:a16="http://schemas.microsoft.com/office/drawing/2014/main" val="9871462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Aérero</a:t>
                      </a:r>
                      <a:endParaRPr lang="es-ES" sz="2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Recinto + </a:t>
                      </a:r>
                      <a:r>
                        <a:rPr kumimoji="0" lang="es-ES" sz="2800" b="0" i="0" u="none" strike="noStrike" kern="1200" cap="none" spc="0" normalizeH="0" baseline="0" noProof="1">
                          <a:ln>
                            <a:noFill/>
                          </a:ln>
                          <a:solidFill>
                            <a:srgbClr val="FF0000"/>
                          </a:solidFill>
                          <a:effectLst/>
                          <a:uLnTx/>
                          <a:uFillTx/>
                          <a:latin typeface="Arial Rounded MT Bold" panose="020F0704030504030204" pitchFamily="34" charset="0"/>
                          <a:ea typeface="+mn-ea"/>
                          <a:cs typeface="+mn-cs"/>
                        </a:rPr>
                        <a:t>Fecha de Vuelo </a:t>
                      </a: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 Nº Vuelo</a:t>
                      </a:r>
                      <a:endParaRPr lang="es-ES" sz="2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0801</a:t>
                      </a:r>
                      <a:r>
                        <a:rPr kumimoji="0" lang="es-ES" sz="2800" b="0" i="0" u="none" strike="noStrike" kern="1200" cap="none" spc="0" normalizeH="0" baseline="0" noProof="1">
                          <a:ln>
                            <a:noFill/>
                          </a:ln>
                          <a:solidFill>
                            <a:srgbClr val="FF0000"/>
                          </a:solidFill>
                          <a:effectLst/>
                          <a:uLnTx/>
                          <a:uFillTx/>
                          <a:latin typeface="Arial Rounded MT Bold" panose="020F0704030504030204" pitchFamily="34" charset="0"/>
                          <a:ea typeface="+mn-ea"/>
                          <a:cs typeface="+mn-cs"/>
                        </a:rPr>
                        <a:t>20220531</a:t>
                      </a: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IB1234</a:t>
                      </a:r>
                      <a:endParaRPr lang="es-ES" sz="2800" dirty="0"/>
                    </a:p>
                  </a:txBody>
                  <a:tcPr/>
                </a:tc>
                <a:extLst>
                  <a:ext uri="{0D108BD9-81ED-4DB2-BD59-A6C34878D82A}">
                    <a16:rowId xmlns:a16="http://schemas.microsoft.com/office/drawing/2014/main" val="3185112620"/>
                  </a:ext>
                </a:extLst>
              </a:tr>
              <a:tr h="3655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Otros</a:t>
                      </a:r>
                      <a:endParaRPr lang="es-ES" sz="2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Recinto + </a:t>
                      </a:r>
                      <a:r>
                        <a:rPr kumimoji="0" lang="es-ES" sz="2800" b="0" i="0" u="none" strike="noStrike" kern="1200" cap="none" spc="0" normalizeH="0" baseline="0" noProof="1">
                          <a:ln>
                            <a:noFill/>
                          </a:ln>
                          <a:solidFill>
                            <a:srgbClr val="FF0000"/>
                          </a:solidFill>
                          <a:effectLst/>
                          <a:uLnTx/>
                          <a:uFillTx/>
                          <a:latin typeface="Arial Rounded MT Bold" panose="020F0704030504030204" pitchFamily="34" charset="0"/>
                          <a:ea typeface="+mn-ea"/>
                          <a:cs typeface="+mn-cs"/>
                        </a:rPr>
                        <a:t>Fecha Esperada de llegada </a:t>
                      </a: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 Id. Transporte</a:t>
                      </a:r>
                      <a:endParaRPr lang="es-ES" sz="2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2841</a:t>
                      </a:r>
                      <a:r>
                        <a:rPr kumimoji="0" lang="es-ES" sz="2800" b="0" i="0" u="none" strike="noStrike" kern="1200" cap="none" spc="0" normalizeH="0" baseline="0" noProof="1">
                          <a:ln>
                            <a:noFill/>
                          </a:ln>
                          <a:solidFill>
                            <a:srgbClr val="FF0000"/>
                          </a:solidFill>
                          <a:effectLst/>
                          <a:uLnTx/>
                          <a:uFillTx/>
                          <a:latin typeface="Arial Rounded MT Bold" panose="020F0704030504030204" pitchFamily="34" charset="0"/>
                          <a:ea typeface="+mn-ea"/>
                          <a:cs typeface="+mn-cs"/>
                        </a:rPr>
                        <a:t>20220531</a:t>
                      </a:r>
                      <a:r>
                        <a:rPr kumimoji="0" lang="es-ES" sz="2800" b="0" i="0" u="none" strike="noStrike" kern="1200" cap="none" spc="0" normalizeH="0" baseline="0" noProof="1">
                          <a:ln>
                            <a:noFill/>
                          </a:ln>
                          <a:solidFill>
                            <a:schemeClr val="bg2"/>
                          </a:solidFill>
                          <a:effectLst/>
                          <a:uLnTx/>
                          <a:uFillTx/>
                          <a:latin typeface="Arial Rounded MT Bold" panose="020F0704030504030204" pitchFamily="34" charset="0"/>
                          <a:ea typeface="+mn-ea"/>
                          <a:cs typeface="+mn-cs"/>
                        </a:rPr>
                        <a:t>1990BWT</a:t>
                      </a:r>
                      <a:endParaRPr lang="es-ES" sz="2800" dirty="0"/>
                    </a:p>
                  </a:txBody>
                  <a:tcPr/>
                </a:tc>
                <a:extLst>
                  <a:ext uri="{0D108BD9-81ED-4DB2-BD59-A6C34878D82A}">
                    <a16:rowId xmlns:a16="http://schemas.microsoft.com/office/drawing/2014/main" val="641844076"/>
                  </a:ext>
                </a:extLst>
              </a:tr>
            </a:tbl>
          </a:graphicData>
        </a:graphic>
      </p:graphicFrame>
      <p:sp>
        <p:nvSpPr>
          <p:cNvPr id="3" name="TextBox 13">
            <a:extLst>
              <a:ext uri="{FF2B5EF4-FFF2-40B4-BE49-F238E27FC236}">
                <a16:creationId xmlns:a16="http://schemas.microsoft.com/office/drawing/2014/main" id="{957C281F-3E32-756B-0C17-CA3D0C1BF2E9}"/>
              </a:ext>
            </a:extLst>
          </p:cNvPr>
          <p:cNvSpPr txBox="1"/>
          <p:nvPr/>
        </p:nvSpPr>
        <p:spPr>
          <a:xfrm>
            <a:off x="1028700" y="6886119"/>
            <a:ext cx="16649700" cy="1077218"/>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De cara a la correcta presentación de las mercancías, es importante que la declaración de la identificación del medio de transporte siga este formato, que se declarará también en el ATMNOT</a:t>
            </a:r>
          </a:p>
        </p:txBody>
      </p:sp>
    </p:spTree>
    <p:extLst>
      <p:ext uri="{BB962C8B-B14F-4D97-AF65-F5344CB8AC3E}">
        <p14:creationId xmlns:p14="http://schemas.microsoft.com/office/powerpoint/2010/main" val="829080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28700" y="3078976"/>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En el G4 no se exige la declaración de la Situación Aduanera , salvo en G4+D3.</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Cálculo</a:t>
            </a:r>
            <a:r>
              <a:rPr lang="en-US" sz="5800" dirty="0">
                <a:solidFill>
                  <a:srgbClr val="FFFFFF"/>
                </a:solidFill>
                <a:latin typeface="Arial Rounded MT Bold" panose="020F0704030504030204" pitchFamily="34" charset="0"/>
              </a:rPr>
              <a:t> de la </a:t>
            </a:r>
            <a:r>
              <a:rPr lang="en-US" sz="5800" dirty="0" err="1">
                <a:solidFill>
                  <a:srgbClr val="FFFFFF"/>
                </a:solidFill>
                <a:latin typeface="Arial Rounded MT Bold" panose="020F0704030504030204" pitchFamily="34" charset="0"/>
              </a:rPr>
              <a:t>Situación</a:t>
            </a:r>
            <a:r>
              <a:rPr lang="en-US" sz="5800" dirty="0">
                <a:solidFill>
                  <a:srgbClr val="FFFFFF"/>
                </a:solidFill>
                <a:latin typeface="Arial Rounded MT Bold" panose="020F0704030504030204" pitchFamily="34" charset="0"/>
              </a:rPr>
              <a:t> </a:t>
            </a:r>
            <a:r>
              <a:rPr lang="en-US" sz="5800" dirty="0" err="1">
                <a:solidFill>
                  <a:srgbClr val="FFFFFF"/>
                </a:solidFill>
                <a:latin typeface="Arial Rounded MT Bold" panose="020F0704030504030204" pitchFamily="34" charset="0"/>
              </a:rPr>
              <a:t>aduanera</a:t>
            </a:r>
            <a:endParaRPr lang="en-US" sz="5800" dirty="0">
              <a:solidFill>
                <a:srgbClr val="FFFFFF"/>
              </a:solidFill>
              <a:latin typeface="Arial Rounded MT Bold" panose="020F0704030504030204" pitchFamily="34" charset="0"/>
            </a:endParaRPr>
          </a:p>
        </p:txBody>
      </p:sp>
      <p:sp>
        <p:nvSpPr>
          <p:cNvPr id="3" name="TextBox 13">
            <a:extLst>
              <a:ext uri="{FF2B5EF4-FFF2-40B4-BE49-F238E27FC236}">
                <a16:creationId xmlns:a16="http://schemas.microsoft.com/office/drawing/2014/main" id="{957C281F-3E32-756B-0C17-CA3D0C1BF2E9}"/>
              </a:ext>
            </a:extLst>
          </p:cNvPr>
          <p:cNvSpPr txBox="1"/>
          <p:nvPr/>
        </p:nvSpPr>
        <p:spPr>
          <a:xfrm>
            <a:off x="1050165" y="7261825"/>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Se recomienda revisar la tabla de la sección 2.4.5 de la guía para entender este cálculo</a:t>
            </a:r>
          </a:p>
        </p:txBody>
      </p:sp>
      <p:sp>
        <p:nvSpPr>
          <p:cNvPr id="4" name="TextBox 13">
            <a:extLst>
              <a:ext uri="{FF2B5EF4-FFF2-40B4-BE49-F238E27FC236}">
                <a16:creationId xmlns:a16="http://schemas.microsoft.com/office/drawing/2014/main" id="{602C7C88-3ABD-7490-1EBF-9CA8E22D5D51}"/>
              </a:ext>
            </a:extLst>
          </p:cNvPr>
          <p:cNvSpPr txBox="1"/>
          <p:nvPr/>
        </p:nvSpPr>
        <p:spPr>
          <a:xfrm>
            <a:off x="1050165" y="4000500"/>
            <a:ext cx="16649700" cy="1436291"/>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La Situación aduanera se calcula en el G4 en base a un conjunto de datos del G4:</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Medio de transporte</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Tipo de línea (regular o no regular)</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Documento previo</a:t>
            </a:r>
          </a:p>
        </p:txBody>
      </p:sp>
      <p:sp>
        <p:nvSpPr>
          <p:cNvPr id="5" name="TextBox 13">
            <a:extLst>
              <a:ext uri="{FF2B5EF4-FFF2-40B4-BE49-F238E27FC236}">
                <a16:creationId xmlns:a16="http://schemas.microsoft.com/office/drawing/2014/main" id="{0EB28063-BF4E-C3FC-E33C-6F00F0C05E80}"/>
              </a:ext>
            </a:extLst>
          </p:cNvPr>
          <p:cNvSpPr txBox="1"/>
          <p:nvPr/>
        </p:nvSpPr>
        <p:spPr>
          <a:xfrm>
            <a:off x="1050165" y="5981918"/>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Es importante que la Situación aduenera sea la adecuada  y compatible con el datado de los documentos previstos</a:t>
            </a:r>
          </a:p>
        </p:txBody>
      </p:sp>
    </p:spTree>
    <p:extLst>
      <p:ext uri="{BB962C8B-B14F-4D97-AF65-F5344CB8AC3E}">
        <p14:creationId xmlns:p14="http://schemas.microsoft.com/office/powerpoint/2010/main" val="3996080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28700" y="3040827"/>
            <a:ext cx="16649700" cy="1796902"/>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MT (Medio de transporte)</a:t>
            </a:r>
          </a:p>
          <a:p>
            <a:pPr marL="457200" lvl="0"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múltiples MC (Master Consignment), cada uno con su MRN de G4</a:t>
            </a:r>
          </a:p>
          <a:p>
            <a:pPr marL="914400" lvl="1"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múltiples MI (partidas de Master)</a:t>
            </a:r>
          </a:p>
          <a:p>
            <a:pPr marL="1371600" lvl="2"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múltiples HC (House Consignment), cada grupo de HC’s con un MRN de G4</a:t>
            </a:r>
          </a:p>
          <a:p>
            <a:pPr marL="1828800" lvl="3"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múltiples HI (partidas de House)</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Estructura</a:t>
            </a:r>
            <a:r>
              <a:rPr lang="en-US" sz="5800" dirty="0">
                <a:solidFill>
                  <a:srgbClr val="FFFFFF"/>
                </a:solidFill>
                <a:latin typeface="Arial Rounded MT Bold" panose="020F0704030504030204" pitchFamily="34" charset="0"/>
              </a:rPr>
              <a:t> de un G4</a:t>
            </a:r>
          </a:p>
        </p:txBody>
      </p:sp>
      <p:sp>
        <p:nvSpPr>
          <p:cNvPr id="22" name="TextBox 13"/>
          <p:cNvSpPr txBox="1"/>
          <p:nvPr/>
        </p:nvSpPr>
        <p:spPr>
          <a:xfrm>
            <a:off x="1039432" y="6070828"/>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Puede no tener MIs y solo MC, HCs y HIs</a:t>
            </a:r>
          </a:p>
        </p:txBody>
      </p:sp>
      <p:sp>
        <p:nvSpPr>
          <p:cNvPr id="24" name="TextBox 13"/>
          <p:cNvSpPr txBox="1"/>
          <p:nvPr/>
        </p:nvSpPr>
        <p:spPr>
          <a:xfrm>
            <a:off x="1028700" y="5143500"/>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Puede no tener HCs ni HIs, solo MC y MIs</a:t>
            </a:r>
          </a:p>
        </p:txBody>
      </p:sp>
      <p:sp>
        <p:nvSpPr>
          <p:cNvPr id="4" name="TextBox 13">
            <a:extLst>
              <a:ext uri="{FF2B5EF4-FFF2-40B4-BE49-F238E27FC236}">
                <a16:creationId xmlns:a16="http://schemas.microsoft.com/office/drawing/2014/main" id="{70C4D70C-911A-5405-DE48-D0C77850AD0A}"/>
              </a:ext>
            </a:extLst>
          </p:cNvPr>
          <p:cNvSpPr txBox="1"/>
          <p:nvPr/>
        </p:nvSpPr>
        <p:spPr>
          <a:xfrm>
            <a:off x="1039432" y="6998156"/>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Se da un MRN por declaración de G4, por lo que los HCs pueden tener distintos MRNs, dependiendo de cómo se hayan declarado</a:t>
            </a:r>
          </a:p>
        </p:txBody>
      </p:sp>
    </p:spTree>
    <p:extLst>
      <p:ext uri="{BB962C8B-B14F-4D97-AF65-F5344CB8AC3E}">
        <p14:creationId xmlns:p14="http://schemas.microsoft.com/office/powerpoint/2010/main" val="2239003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66263" y="2583627"/>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Forma F1. Declaración sólo de Máster (MC). Declaración del Carrier en la que se espera una desconsolidación posterior F5 por parte de los consignatarios.</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Formas</a:t>
            </a:r>
            <a:r>
              <a:rPr lang="en-US" sz="5800" dirty="0">
                <a:solidFill>
                  <a:srgbClr val="FFFFFF"/>
                </a:solidFill>
                <a:latin typeface="Arial Rounded MT Bold" panose="020F0704030504030204" pitchFamily="34" charset="0"/>
              </a:rPr>
              <a:t> de </a:t>
            </a:r>
            <a:r>
              <a:rPr lang="en-US" sz="5800" dirty="0" err="1">
                <a:solidFill>
                  <a:srgbClr val="FFFFFF"/>
                </a:solidFill>
                <a:latin typeface="Arial Rounded MT Bold" panose="020F0704030504030204" pitchFamily="34" charset="0"/>
              </a:rPr>
              <a:t>declarar</a:t>
            </a:r>
            <a:r>
              <a:rPr lang="en-US" sz="5800" dirty="0">
                <a:solidFill>
                  <a:srgbClr val="FFFFFF"/>
                </a:solidFill>
                <a:latin typeface="Arial Rounded MT Bold" panose="020F0704030504030204" pitchFamily="34" charset="0"/>
              </a:rPr>
              <a:t> un G4</a:t>
            </a:r>
          </a:p>
        </p:txBody>
      </p:sp>
      <p:sp>
        <p:nvSpPr>
          <p:cNvPr id="22" name="TextBox 13"/>
          <p:cNvSpPr txBox="1"/>
          <p:nvPr/>
        </p:nvSpPr>
        <p:spPr>
          <a:xfrm>
            <a:off x="1023334" y="5093075"/>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Forma F3. Declaración de Máster + Desconsolidación (MC + HC + HI). Declaración completa de G4, que permite posteriores desconsolidaciones mediante F5.</a:t>
            </a:r>
          </a:p>
        </p:txBody>
      </p:sp>
      <p:sp>
        <p:nvSpPr>
          <p:cNvPr id="24" name="TextBox 13"/>
          <p:cNvSpPr txBox="1"/>
          <p:nvPr/>
        </p:nvSpPr>
        <p:spPr>
          <a:xfrm>
            <a:off x="1023334" y="3838351"/>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Forma F2. Declaración de Máster y sus partidas (MC + MI). Declaración del Carrier que permite datado directamente de los MIs o desconsolidación posterior F5 con datado de HIs.</a:t>
            </a:r>
          </a:p>
        </p:txBody>
      </p:sp>
      <p:sp>
        <p:nvSpPr>
          <p:cNvPr id="4" name="TextBox 13">
            <a:extLst>
              <a:ext uri="{FF2B5EF4-FFF2-40B4-BE49-F238E27FC236}">
                <a16:creationId xmlns:a16="http://schemas.microsoft.com/office/drawing/2014/main" id="{70C4D70C-911A-5405-DE48-D0C77850AD0A}"/>
              </a:ext>
            </a:extLst>
          </p:cNvPr>
          <p:cNvSpPr txBox="1"/>
          <p:nvPr/>
        </p:nvSpPr>
        <p:spPr>
          <a:xfrm>
            <a:off x="1021188" y="6347799"/>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Forma F4. Declaración de Máster sin doc. de transporte Master y desconsolidación (MC + HC + HI). Misma estructura que el F3, pero sin MAWB/MBL, para couriers/express. </a:t>
            </a:r>
          </a:p>
        </p:txBody>
      </p:sp>
      <p:sp>
        <p:nvSpPr>
          <p:cNvPr id="2" name="TextBox 13">
            <a:extLst>
              <a:ext uri="{FF2B5EF4-FFF2-40B4-BE49-F238E27FC236}">
                <a16:creationId xmlns:a16="http://schemas.microsoft.com/office/drawing/2014/main" id="{268DF1CC-256F-9B65-B940-9A96CF2EDDF2}"/>
              </a:ext>
            </a:extLst>
          </p:cNvPr>
          <p:cNvSpPr txBox="1"/>
          <p:nvPr/>
        </p:nvSpPr>
        <p:spPr>
          <a:xfrm>
            <a:off x="1028700" y="7602523"/>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Forma F5. Desconsolidación (referencia a MC + HC + HI). Desconsolidación de un MC declarando HCs y HIs. Complementa un F1, F2 o F3. No declara MC.</a:t>
            </a:r>
          </a:p>
        </p:txBody>
      </p:sp>
    </p:spTree>
    <p:extLst>
      <p:ext uri="{BB962C8B-B14F-4D97-AF65-F5344CB8AC3E}">
        <p14:creationId xmlns:p14="http://schemas.microsoft.com/office/powerpoint/2010/main" val="574378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66263" y="2583627"/>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En una DSDT se podía datar haciendo referencia a un MRN partida.</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Problemática</a:t>
            </a:r>
            <a:r>
              <a:rPr lang="en-US" sz="5800" dirty="0">
                <a:solidFill>
                  <a:srgbClr val="FFFFFF"/>
                </a:solidFill>
                <a:latin typeface="Arial Rounded MT Bold" panose="020F0704030504030204" pitchFamily="34" charset="0"/>
              </a:rPr>
              <a:t> de la </a:t>
            </a:r>
            <a:r>
              <a:rPr lang="en-US" sz="5800" dirty="0" err="1">
                <a:solidFill>
                  <a:srgbClr val="FFFFFF"/>
                </a:solidFill>
                <a:latin typeface="Arial Rounded MT Bold" panose="020F0704030504030204" pitchFamily="34" charset="0"/>
              </a:rPr>
              <a:t>estructura</a:t>
            </a:r>
            <a:r>
              <a:rPr lang="en-US" sz="5800" dirty="0">
                <a:solidFill>
                  <a:srgbClr val="FFFFFF"/>
                </a:solidFill>
                <a:latin typeface="Arial Rounded MT Bold" panose="020F0704030504030204" pitchFamily="34" charset="0"/>
              </a:rPr>
              <a:t> de un G4</a:t>
            </a:r>
          </a:p>
        </p:txBody>
      </p:sp>
      <p:sp>
        <p:nvSpPr>
          <p:cNvPr id="22" name="TextBox 13"/>
          <p:cNvSpPr txBox="1"/>
          <p:nvPr/>
        </p:nvSpPr>
        <p:spPr>
          <a:xfrm>
            <a:off x="1021188" y="4725957"/>
            <a:ext cx="16649700" cy="1077218"/>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El documento de transporte adquiere relevancia a la hora de distinguir el HC con el que se está trabajando, por lo que conviene que sea lo mas único posible. No se permite repetir en el mismo G4. Es clave también en su relación con la ENS. Hay que evitar numeraciones secuenciales.</a:t>
            </a:r>
          </a:p>
        </p:txBody>
      </p:sp>
      <p:sp>
        <p:nvSpPr>
          <p:cNvPr id="24" name="TextBox 13"/>
          <p:cNvSpPr txBox="1"/>
          <p:nvPr/>
        </p:nvSpPr>
        <p:spPr>
          <a:xfrm>
            <a:off x="1021188" y="3476430"/>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El G4 tiene una estructura MC-HC-HI que dificula datar solo por MRN partida. Además puede estar declarado mediante múltiples MRNs (p. ej. MRN F3 + MRN F5)</a:t>
            </a:r>
          </a:p>
        </p:txBody>
      </p:sp>
      <p:sp>
        <p:nvSpPr>
          <p:cNvPr id="4" name="TextBox 13">
            <a:extLst>
              <a:ext uri="{FF2B5EF4-FFF2-40B4-BE49-F238E27FC236}">
                <a16:creationId xmlns:a16="http://schemas.microsoft.com/office/drawing/2014/main" id="{70C4D70C-911A-5405-DE48-D0C77850AD0A}"/>
              </a:ext>
            </a:extLst>
          </p:cNvPr>
          <p:cNvSpPr txBox="1"/>
          <p:nvPr/>
        </p:nvSpPr>
        <p:spPr>
          <a:xfrm>
            <a:off x="1013675" y="6350648"/>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Para facilitar datados por MRN+partida, en la declaración del G4 se devuelve la partida global de cada partida HI en esa declaración de G4.</a:t>
            </a:r>
          </a:p>
        </p:txBody>
      </p:sp>
      <p:sp>
        <p:nvSpPr>
          <p:cNvPr id="2" name="TextBox 13">
            <a:extLst>
              <a:ext uri="{FF2B5EF4-FFF2-40B4-BE49-F238E27FC236}">
                <a16:creationId xmlns:a16="http://schemas.microsoft.com/office/drawing/2014/main" id="{268DF1CC-256F-9B65-B940-9A96CF2EDDF2}"/>
              </a:ext>
            </a:extLst>
          </p:cNvPr>
          <p:cNvSpPr txBox="1"/>
          <p:nvPr/>
        </p:nvSpPr>
        <p:spPr>
          <a:xfrm>
            <a:off x="1028700" y="7602523"/>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Especial atención al MRN que se use en la referencia del G4</a:t>
            </a:r>
          </a:p>
        </p:txBody>
      </p:sp>
    </p:spTree>
    <p:extLst>
      <p:ext uri="{BB962C8B-B14F-4D97-AF65-F5344CB8AC3E}">
        <p14:creationId xmlns:p14="http://schemas.microsoft.com/office/powerpoint/2010/main" val="2251135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66263" y="2381124"/>
            <a:ext cx="16649700" cy="2513509"/>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Para que un documento aduanero pueda datar un G4 debe cumplirse lo siguiente:</a:t>
            </a:r>
          </a:p>
          <a:p>
            <a:pPr lvl="0">
              <a:lnSpc>
                <a:spcPts val="2760"/>
              </a:lnSpc>
              <a:spcBef>
                <a:spcPct val="0"/>
              </a:spcBef>
            </a:pPr>
            <a:r>
              <a:rPr lang="es-ES" sz="2800" noProof="1">
                <a:solidFill>
                  <a:srgbClr val="FFFFFF"/>
                </a:solidFill>
                <a:latin typeface="Arial Rounded MT Bold" panose="020F0704030504030204" pitchFamily="34" charset="0"/>
              </a:rPr>
              <a:t>	El nivel a datar debe estar declarado, MI o HI, y ser compatible, no vale datar MIs y HIs</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El estado del nivel a datar permite el datado: presentado, no retenido, no en latencia, etc.</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Correspondencia de los contenedores del documento aduanero y del G4</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Correspondencia del código de mercancía</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Disponer de saldo</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La Situación aduanera permite el datado de ese documento aduanero	</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Datado</a:t>
            </a:r>
            <a:r>
              <a:rPr lang="en-US" sz="5800" dirty="0">
                <a:solidFill>
                  <a:srgbClr val="FFFFFF"/>
                </a:solidFill>
                <a:latin typeface="Arial Rounded MT Bold" panose="020F0704030504030204" pitchFamily="34" charset="0"/>
              </a:rPr>
              <a:t> de un G4</a:t>
            </a:r>
          </a:p>
        </p:txBody>
      </p:sp>
      <p:sp>
        <p:nvSpPr>
          <p:cNvPr id="4" name="TextBox 13">
            <a:extLst>
              <a:ext uri="{FF2B5EF4-FFF2-40B4-BE49-F238E27FC236}">
                <a16:creationId xmlns:a16="http://schemas.microsoft.com/office/drawing/2014/main" id="{70C4D70C-911A-5405-DE48-D0C77850AD0A}"/>
              </a:ext>
            </a:extLst>
          </p:cNvPr>
          <p:cNvSpPr txBox="1"/>
          <p:nvPr/>
        </p:nvSpPr>
        <p:spPr>
          <a:xfrm>
            <a:off x="1028700" y="5321997"/>
            <a:ext cx="16649700" cy="2513509"/>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Se recomienda revisar la sección 2.8 de la guía para ver las distintas modalidades de datado.</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Es muy flexible para permitir datar en base a la información de la que se disponga:</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Por MRN+conocimiento+partida</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Por nº de escala+conocimiento+partida</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Por nº de vuelo+conocimiento+partida</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Por conocimiento+partida</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	Por MRN+partida global</a:t>
            </a:r>
          </a:p>
        </p:txBody>
      </p:sp>
      <p:sp>
        <p:nvSpPr>
          <p:cNvPr id="3" name="TextBox 13">
            <a:extLst>
              <a:ext uri="{FF2B5EF4-FFF2-40B4-BE49-F238E27FC236}">
                <a16:creationId xmlns:a16="http://schemas.microsoft.com/office/drawing/2014/main" id="{5A3488F5-4E76-8B31-A317-54A6D7D24D2F}"/>
              </a:ext>
            </a:extLst>
          </p:cNvPr>
          <p:cNvSpPr txBox="1"/>
          <p:nvPr/>
        </p:nvSpPr>
        <p:spPr>
          <a:xfrm>
            <a:off x="1028700" y="8267700"/>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Si no se especifica la partida, se hace un datado por conocimiento</a:t>
            </a:r>
          </a:p>
        </p:txBody>
      </p:sp>
    </p:spTree>
    <p:extLst>
      <p:ext uri="{BB962C8B-B14F-4D97-AF65-F5344CB8AC3E}">
        <p14:creationId xmlns:p14="http://schemas.microsoft.com/office/powerpoint/2010/main" val="1421692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66263" y="2583627"/>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G4 + ETD de entrada (D3)</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Declaraciones</a:t>
            </a:r>
            <a:r>
              <a:rPr lang="en-US" sz="5800" dirty="0">
                <a:solidFill>
                  <a:srgbClr val="FFFFFF"/>
                </a:solidFill>
                <a:latin typeface="Arial Rounded MT Bold" panose="020F0704030504030204" pitchFamily="34" charset="0"/>
              </a:rPr>
              <a:t> </a:t>
            </a:r>
            <a:r>
              <a:rPr lang="en-US" sz="5800" dirty="0" err="1">
                <a:solidFill>
                  <a:srgbClr val="FFFFFF"/>
                </a:solidFill>
                <a:latin typeface="Arial Rounded MT Bold" panose="020F0704030504030204" pitchFamily="34" charset="0"/>
              </a:rPr>
              <a:t>combinadas</a:t>
            </a:r>
            <a:r>
              <a:rPr lang="en-US" sz="5800" dirty="0">
                <a:solidFill>
                  <a:srgbClr val="FFFFFF"/>
                </a:solidFill>
                <a:latin typeface="Arial Rounded MT Bold" panose="020F0704030504030204" pitchFamily="34" charset="0"/>
              </a:rPr>
              <a:t> y </a:t>
            </a:r>
            <a:r>
              <a:rPr lang="en-US" sz="5800" dirty="0" err="1">
                <a:solidFill>
                  <a:srgbClr val="FFFFFF"/>
                </a:solidFill>
                <a:latin typeface="Arial Rounded MT Bold" panose="020F0704030504030204" pitchFamily="34" charset="0"/>
              </a:rPr>
              <a:t>simplificadas</a:t>
            </a:r>
            <a:endParaRPr lang="en-US" sz="5800" dirty="0">
              <a:solidFill>
                <a:srgbClr val="FFFFFF"/>
              </a:solidFill>
              <a:latin typeface="Arial Rounded MT Bold" panose="020F0704030504030204" pitchFamily="34" charset="0"/>
            </a:endParaRPr>
          </a:p>
        </p:txBody>
      </p:sp>
      <p:sp>
        <p:nvSpPr>
          <p:cNvPr id="22" name="TextBox 13"/>
          <p:cNvSpPr txBox="1"/>
          <p:nvPr/>
        </p:nvSpPr>
        <p:spPr>
          <a:xfrm>
            <a:off x="1066263" y="4369231"/>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G4 +G3 activando preH7s</a:t>
            </a:r>
          </a:p>
        </p:txBody>
      </p:sp>
      <p:sp>
        <p:nvSpPr>
          <p:cNvPr id="24" name="TextBox 13"/>
          <p:cNvSpPr txBox="1"/>
          <p:nvPr/>
        </p:nvSpPr>
        <p:spPr>
          <a:xfrm>
            <a:off x="1066263" y="3476429"/>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G4 + G3</a:t>
            </a:r>
          </a:p>
        </p:txBody>
      </p:sp>
      <p:sp>
        <p:nvSpPr>
          <p:cNvPr id="4" name="TextBox 13">
            <a:extLst>
              <a:ext uri="{FF2B5EF4-FFF2-40B4-BE49-F238E27FC236}">
                <a16:creationId xmlns:a16="http://schemas.microsoft.com/office/drawing/2014/main" id="{70C4D70C-911A-5405-DE48-D0C77850AD0A}"/>
              </a:ext>
            </a:extLst>
          </p:cNvPr>
          <p:cNvSpPr txBox="1"/>
          <p:nvPr/>
        </p:nvSpPr>
        <p:spPr>
          <a:xfrm>
            <a:off x="1066263" y="5217750"/>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G4 + G3 + ETD de entrada (D3)</a:t>
            </a:r>
          </a:p>
        </p:txBody>
      </p:sp>
      <p:sp>
        <p:nvSpPr>
          <p:cNvPr id="2" name="TextBox 13">
            <a:extLst>
              <a:ext uri="{FF2B5EF4-FFF2-40B4-BE49-F238E27FC236}">
                <a16:creationId xmlns:a16="http://schemas.microsoft.com/office/drawing/2014/main" id="{268DF1CC-256F-9B65-B940-9A96CF2EDDF2}"/>
              </a:ext>
            </a:extLst>
          </p:cNvPr>
          <p:cNvSpPr txBox="1"/>
          <p:nvPr/>
        </p:nvSpPr>
        <p:spPr>
          <a:xfrm>
            <a:off x="1066263" y="6121940"/>
            <a:ext cx="6706137"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G4 simplificado, haciendo referencia a una ENS previamente declarada</a:t>
            </a:r>
          </a:p>
        </p:txBody>
      </p:sp>
      <p:pic>
        <p:nvPicPr>
          <p:cNvPr id="3" name="Imagen 2">
            <a:extLst>
              <a:ext uri="{FF2B5EF4-FFF2-40B4-BE49-F238E27FC236}">
                <a16:creationId xmlns:a16="http://schemas.microsoft.com/office/drawing/2014/main" id="{89D3892A-D010-9DD9-85F7-7172468E2C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3400" y="2273301"/>
            <a:ext cx="8610600" cy="5740398"/>
          </a:xfrm>
          <a:prstGeom prst="rect">
            <a:avLst/>
          </a:prstGeom>
        </p:spPr>
      </p:pic>
    </p:spTree>
    <p:extLst>
      <p:ext uri="{BB962C8B-B14F-4D97-AF65-F5344CB8AC3E}">
        <p14:creationId xmlns:p14="http://schemas.microsoft.com/office/powerpoint/2010/main" val="2167874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66262" y="2583627"/>
            <a:ext cx="16764537"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Conviene que se declare siguiendo cierto orden para que la información se trate adecuadamente. Es recomendable revisar la sección 2.7 de la guía para ver todas las posibilidades</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Flujos</a:t>
            </a:r>
            <a:r>
              <a:rPr lang="en-US" sz="5800" dirty="0">
                <a:solidFill>
                  <a:srgbClr val="FFFFFF"/>
                </a:solidFill>
                <a:latin typeface="Arial Rounded MT Bold" panose="020F0704030504030204" pitchFamily="34" charset="0"/>
              </a:rPr>
              <a:t> </a:t>
            </a:r>
            <a:r>
              <a:rPr lang="en-US" sz="5800" dirty="0" err="1">
                <a:solidFill>
                  <a:srgbClr val="FFFFFF"/>
                </a:solidFill>
                <a:latin typeface="Arial Rounded MT Bold" panose="020F0704030504030204" pitchFamily="34" charset="0"/>
              </a:rPr>
              <a:t>declarativos</a:t>
            </a:r>
            <a:endParaRPr lang="en-US" sz="5800" dirty="0">
              <a:solidFill>
                <a:srgbClr val="FFFFFF"/>
              </a:solidFill>
              <a:latin typeface="Arial Rounded MT Bold" panose="020F0704030504030204" pitchFamily="34" charset="0"/>
            </a:endParaRPr>
          </a:p>
        </p:txBody>
      </p:sp>
      <p:sp>
        <p:nvSpPr>
          <p:cNvPr id="22" name="TextBox 13"/>
          <p:cNvSpPr txBox="1"/>
          <p:nvPr/>
        </p:nvSpPr>
        <p:spPr>
          <a:xfrm>
            <a:off x="1066262" y="4708473"/>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Es recomendable que se declare el G3 tras el ATMNOT dado que si se hace al revés un ATMNOT podría desencadenar demasiados procesos para todo un medio de transporte</a:t>
            </a:r>
          </a:p>
        </p:txBody>
      </p:sp>
      <p:sp>
        <p:nvSpPr>
          <p:cNvPr id="24" name="TextBox 13"/>
          <p:cNvSpPr txBox="1"/>
          <p:nvPr/>
        </p:nvSpPr>
        <p:spPr>
          <a:xfrm>
            <a:off x="1039432" y="3881980"/>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ENS </a:t>
            </a:r>
            <a:r>
              <a:rPr lang="es-ES" sz="2800" noProof="1">
                <a:solidFill>
                  <a:srgbClr val="FFFFFF"/>
                </a:solidFill>
                <a:latin typeface="Arial Rounded MT Bold" panose="020F0704030504030204" pitchFamily="34" charset="0"/>
                <a:sym typeface="Wingdings" panose="05000000000000000000" pitchFamily="2" charset="2"/>
              </a:rPr>
              <a:t></a:t>
            </a:r>
            <a:r>
              <a:rPr lang="es-ES" sz="2800" noProof="1">
                <a:solidFill>
                  <a:srgbClr val="FFFFFF"/>
                </a:solidFill>
                <a:latin typeface="Arial Rounded MT Bold" panose="020F0704030504030204" pitchFamily="34" charset="0"/>
              </a:rPr>
              <a:t> G4 </a:t>
            </a:r>
            <a:r>
              <a:rPr lang="es-ES" sz="2800" noProof="1">
                <a:solidFill>
                  <a:srgbClr val="FFFFFF"/>
                </a:solidFill>
                <a:latin typeface="Arial Rounded MT Bold" panose="020F0704030504030204" pitchFamily="34" charset="0"/>
                <a:sym typeface="Wingdings" panose="05000000000000000000" pitchFamily="2" charset="2"/>
              </a:rPr>
              <a:t></a:t>
            </a:r>
            <a:r>
              <a:rPr lang="es-ES" sz="2800" noProof="1">
                <a:solidFill>
                  <a:srgbClr val="FFFFFF"/>
                </a:solidFill>
                <a:latin typeface="Arial Rounded MT Bold" panose="020F0704030504030204" pitchFamily="34" charset="0"/>
              </a:rPr>
              <a:t> ATMNot </a:t>
            </a:r>
            <a:r>
              <a:rPr lang="es-ES" sz="2800" noProof="1">
                <a:solidFill>
                  <a:srgbClr val="FFFFFF"/>
                </a:solidFill>
                <a:latin typeface="Arial Rounded MT Bold" panose="020F0704030504030204" pitchFamily="34" charset="0"/>
                <a:sym typeface="Wingdings" panose="05000000000000000000" pitchFamily="2" charset="2"/>
              </a:rPr>
              <a:t></a:t>
            </a:r>
            <a:r>
              <a:rPr lang="es-ES" sz="2800" noProof="1">
                <a:solidFill>
                  <a:srgbClr val="FFFFFF"/>
                </a:solidFill>
                <a:latin typeface="Arial Rounded MT Bold" panose="020F0704030504030204" pitchFamily="34" charset="0"/>
              </a:rPr>
              <a:t> G3 </a:t>
            </a:r>
            <a:r>
              <a:rPr lang="es-ES" sz="2800" noProof="1">
                <a:solidFill>
                  <a:srgbClr val="FFFFFF"/>
                </a:solidFill>
                <a:latin typeface="Arial Rounded MT Bold" panose="020F0704030504030204" pitchFamily="34" charset="0"/>
                <a:sym typeface="Wingdings" panose="05000000000000000000" pitchFamily="2" charset="2"/>
              </a:rPr>
              <a:t></a:t>
            </a:r>
            <a:r>
              <a:rPr lang="es-ES" sz="2800" noProof="1">
                <a:solidFill>
                  <a:srgbClr val="FFFFFF"/>
                </a:solidFill>
                <a:latin typeface="Arial Rounded MT Bold" panose="020F0704030504030204" pitchFamily="34" charset="0"/>
              </a:rPr>
              <a:t> DecAdu  o  ENS </a:t>
            </a:r>
            <a:r>
              <a:rPr lang="es-ES" sz="2800" noProof="1">
                <a:solidFill>
                  <a:srgbClr val="FFFFFF"/>
                </a:solidFill>
                <a:latin typeface="Arial Rounded MT Bold" panose="020F0704030504030204" pitchFamily="34" charset="0"/>
                <a:sym typeface="Wingdings" panose="05000000000000000000" pitchFamily="2" charset="2"/>
              </a:rPr>
              <a:t></a:t>
            </a:r>
            <a:r>
              <a:rPr lang="es-ES" sz="2800" noProof="1">
                <a:solidFill>
                  <a:srgbClr val="FFFFFF"/>
                </a:solidFill>
                <a:latin typeface="Arial Rounded MT Bold" panose="020F0704030504030204" pitchFamily="34" charset="0"/>
              </a:rPr>
              <a:t> ATMNot </a:t>
            </a:r>
            <a:r>
              <a:rPr lang="es-ES" sz="2800" noProof="1">
                <a:solidFill>
                  <a:srgbClr val="FFFFFF"/>
                </a:solidFill>
                <a:latin typeface="Arial Rounded MT Bold" panose="020F0704030504030204" pitchFamily="34" charset="0"/>
                <a:sym typeface="Wingdings" panose="05000000000000000000" pitchFamily="2" charset="2"/>
              </a:rPr>
              <a:t> G4 </a:t>
            </a:r>
            <a:r>
              <a:rPr lang="es-ES" sz="2800" noProof="1">
                <a:solidFill>
                  <a:srgbClr val="FFFFFF"/>
                </a:solidFill>
                <a:latin typeface="Arial Rounded MT Bold" panose="020F0704030504030204" pitchFamily="34" charset="0"/>
              </a:rPr>
              <a:t> G3 </a:t>
            </a:r>
            <a:r>
              <a:rPr lang="es-ES" sz="2800" noProof="1">
                <a:solidFill>
                  <a:srgbClr val="FFFFFF"/>
                </a:solidFill>
                <a:latin typeface="Arial Rounded MT Bold" panose="020F0704030504030204" pitchFamily="34" charset="0"/>
                <a:sym typeface="Wingdings" panose="05000000000000000000" pitchFamily="2" charset="2"/>
              </a:rPr>
              <a:t></a:t>
            </a:r>
            <a:r>
              <a:rPr lang="es-ES" sz="2800" noProof="1">
                <a:solidFill>
                  <a:srgbClr val="FFFFFF"/>
                </a:solidFill>
                <a:latin typeface="Arial Rounded MT Bold" panose="020F0704030504030204" pitchFamily="34" charset="0"/>
              </a:rPr>
              <a:t> DecAdu </a:t>
            </a:r>
          </a:p>
        </p:txBody>
      </p:sp>
      <p:sp>
        <p:nvSpPr>
          <p:cNvPr id="3" name="TextBox 13">
            <a:extLst>
              <a:ext uri="{FF2B5EF4-FFF2-40B4-BE49-F238E27FC236}">
                <a16:creationId xmlns:a16="http://schemas.microsoft.com/office/drawing/2014/main" id="{5BDFB117-1E35-C4B5-FF9E-89C290A152DD}"/>
              </a:ext>
            </a:extLst>
          </p:cNvPr>
          <p:cNvSpPr txBox="1"/>
          <p:nvPr/>
        </p:nvSpPr>
        <p:spPr>
          <a:xfrm>
            <a:off x="1066262" y="5899072"/>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ENS </a:t>
            </a:r>
            <a:r>
              <a:rPr lang="es-ES" sz="2800" noProof="1">
                <a:solidFill>
                  <a:srgbClr val="FFFFFF"/>
                </a:solidFill>
                <a:latin typeface="Arial Rounded MT Bold" panose="020F0704030504030204" pitchFamily="34" charset="0"/>
                <a:sym typeface="Wingdings" panose="05000000000000000000" pitchFamily="2" charset="2"/>
              </a:rPr>
              <a:t></a:t>
            </a:r>
            <a:r>
              <a:rPr lang="es-ES" sz="2800" noProof="1">
                <a:solidFill>
                  <a:srgbClr val="FFFFFF"/>
                </a:solidFill>
                <a:latin typeface="Arial Rounded MT Bold" panose="020F0704030504030204" pitchFamily="34" charset="0"/>
              </a:rPr>
              <a:t> preDec </a:t>
            </a:r>
            <a:r>
              <a:rPr lang="es-ES" sz="2800" noProof="1">
                <a:solidFill>
                  <a:srgbClr val="FFFFFF"/>
                </a:solidFill>
                <a:latin typeface="Arial Rounded MT Bold" panose="020F0704030504030204" pitchFamily="34" charset="0"/>
                <a:sym typeface="Wingdings" panose="05000000000000000000" pitchFamily="2" charset="2"/>
              </a:rPr>
              <a:t> </a:t>
            </a:r>
            <a:r>
              <a:rPr lang="es-ES" sz="2800" noProof="1">
                <a:solidFill>
                  <a:srgbClr val="FFFFFF"/>
                </a:solidFill>
                <a:latin typeface="Arial Rounded MT Bold" panose="020F0704030504030204" pitchFamily="34" charset="0"/>
              </a:rPr>
              <a:t>G4 </a:t>
            </a:r>
            <a:r>
              <a:rPr lang="es-ES" sz="2800" noProof="1">
                <a:solidFill>
                  <a:srgbClr val="FFFFFF"/>
                </a:solidFill>
                <a:latin typeface="Arial Rounded MT Bold" panose="020F0704030504030204" pitchFamily="34" charset="0"/>
                <a:sym typeface="Wingdings" panose="05000000000000000000" pitchFamily="2" charset="2"/>
              </a:rPr>
              <a:t></a:t>
            </a:r>
            <a:r>
              <a:rPr lang="es-ES" sz="2800" noProof="1">
                <a:solidFill>
                  <a:srgbClr val="FFFFFF"/>
                </a:solidFill>
                <a:latin typeface="Arial Rounded MT Bold" panose="020F0704030504030204" pitchFamily="34" charset="0"/>
              </a:rPr>
              <a:t> ATMNot </a:t>
            </a:r>
            <a:r>
              <a:rPr lang="es-ES" sz="2800" noProof="1">
                <a:solidFill>
                  <a:srgbClr val="FFFFFF"/>
                </a:solidFill>
                <a:latin typeface="Arial Rounded MT Bold" panose="020F0704030504030204" pitchFamily="34" charset="0"/>
                <a:sym typeface="Wingdings" panose="05000000000000000000" pitchFamily="2" charset="2"/>
              </a:rPr>
              <a:t></a:t>
            </a:r>
            <a:r>
              <a:rPr lang="es-ES" sz="2800" noProof="1">
                <a:solidFill>
                  <a:srgbClr val="FFFFFF"/>
                </a:solidFill>
                <a:latin typeface="Arial Rounded MT Bold" panose="020F0704030504030204" pitchFamily="34" charset="0"/>
              </a:rPr>
              <a:t> G3 </a:t>
            </a:r>
            <a:r>
              <a:rPr lang="es-ES" sz="2800" noProof="1">
                <a:solidFill>
                  <a:srgbClr val="FFFFFF"/>
                </a:solidFill>
                <a:latin typeface="Arial Rounded MT Bold" panose="020F0704030504030204" pitchFamily="34" charset="0"/>
                <a:sym typeface="Wingdings" panose="05000000000000000000" pitchFamily="2" charset="2"/>
              </a:rPr>
              <a:t> </a:t>
            </a:r>
            <a:r>
              <a:rPr lang="es-ES" sz="2800" noProof="1">
                <a:solidFill>
                  <a:srgbClr val="FFFFFF"/>
                </a:solidFill>
                <a:latin typeface="Arial Rounded MT Bold" panose="020F0704030504030204" pitchFamily="34" charset="0"/>
              </a:rPr>
              <a:t>MensAct (si requiere mensaje de activación)  </a:t>
            </a:r>
          </a:p>
        </p:txBody>
      </p:sp>
      <p:sp>
        <p:nvSpPr>
          <p:cNvPr id="7" name="TextBox 13">
            <a:extLst>
              <a:ext uri="{FF2B5EF4-FFF2-40B4-BE49-F238E27FC236}">
                <a16:creationId xmlns:a16="http://schemas.microsoft.com/office/drawing/2014/main" id="{6B063322-C792-5643-120D-73F7F4B54885}"/>
              </a:ext>
            </a:extLst>
          </p:cNvPr>
          <p:cNvSpPr txBox="1"/>
          <p:nvPr/>
        </p:nvSpPr>
        <p:spPr>
          <a:xfrm>
            <a:off x="1039432" y="6833319"/>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ENS </a:t>
            </a:r>
            <a:r>
              <a:rPr lang="es-ES" sz="2800" noProof="1">
                <a:solidFill>
                  <a:srgbClr val="FFFFFF"/>
                </a:solidFill>
                <a:latin typeface="Arial Rounded MT Bold" panose="020F0704030504030204" pitchFamily="34" charset="0"/>
                <a:sym typeface="Wingdings" panose="05000000000000000000" pitchFamily="2" charset="2"/>
              </a:rPr>
              <a:t></a:t>
            </a:r>
            <a:r>
              <a:rPr lang="es-ES" sz="2800" noProof="1">
                <a:solidFill>
                  <a:srgbClr val="FFFFFF"/>
                </a:solidFill>
                <a:latin typeface="Arial Rounded MT Bold" panose="020F0704030504030204" pitchFamily="34" charset="0"/>
              </a:rPr>
              <a:t> preH7 </a:t>
            </a:r>
            <a:r>
              <a:rPr lang="es-ES" sz="2800" noProof="1">
                <a:solidFill>
                  <a:srgbClr val="FFFFFF"/>
                </a:solidFill>
                <a:latin typeface="Arial Rounded MT Bold" panose="020F0704030504030204" pitchFamily="34" charset="0"/>
                <a:sym typeface="Wingdings" panose="05000000000000000000" pitchFamily="2" charset="2"/>
              </a:rPr>
              <a:t> </a:t>
            </a:r>
            <a:r>
              <a:rPr lang="es-ES" sz="2800" noProof="1">
                <a:solidFill>
                  <a:srgbClr val="FFFFFF"/>
                </a:solidFill>
                <a:latin typeface="Arial Rounded MT Bold" panose="020F0704030504030204" pitchFamily="34" charset="0"/>
              </a:rPr>
              <a:t>G4 </a:t>
            </a:r>
            <a:r>
              <a:rPr lang="es-ES" sz="2800" noProof="1">
                <a:solidFill>
                  <a:srgbClr val="FFFFFF"/>
                </a:solidFill>
                <a:latin typeface="Arial Rounded MT Bold" panose="020F0704030504030204" pitchFamily="34" charset="0"/>
                <a:sym typeface="Wingdings" panose="05000000000000000000" pitchFamily="2" charset="2"/>
              </a:rPr>
              <a:t></a:t>
            </a:r>
            <a:r>
              <a:rPr lang="es-ES" sz="2800" noProof="1">
                <a:solidFill>
                  <a:srgbClr val="FFFFFF"/>
                </a:solidFill>
                <a:latin typeface="Arial Rounded MT Bold" panose="020F0704030504030204" pitchFamily="34" charset="0"/>
              </a:rPr>
              <a:t> ATMNot </a:t>
            </a:r>
            <a:r>
              <a:rPr lang="es-ES" sz="2800" noProof="1">
                <a:solidFill>
                  <a:srgbClr val="FFFFFF"/>
                </a:solidFill>
                <a:latin typeface="Arial Rounded MT Bold" panose="020F0704030504030204" pitchFamily="34" charset="0"/>
                <a:sym typeface="Wingdings" panose="05000000000000000000" pitchFamily="2" charset="2"/>
              </a:rPr>
              <a:t></a:t>
            </a:r>
            <a:r>
              <a:rPr lang="es-ES" sz="2800" noProof="1">
                <a:solidFill>
                  <a:srgbClr val="FFFFFF"/>
                </a:solidFill>
                <a:latin typeface="Arial Rounded MT Bold" panose="020F0704030504030204" pitchFamily="34" charset="0"/>
              </a:rPr>
              <a:t> G3 </a:t>
            </a:r>
            <a:r>
              <a:rPr lang="es-ES" sz="2800" noProof="1">
                <a:solidFill>
                  <a:srgbClr val="FFFFFF"/>
                </a:solidFill>
                <a:latin typeface="Arial Rounded MT Bold" panose="020F0704030504030204" pitchFamily="34" charset="0"/>
                <a:sym typeface="Wingdings" panose="05000000000000000000" pitchFamily="2" charset="2"/>
              </a:rPr>
              <a:t> </a:t>
            </a:r>
            <a:r>
              <a:rPr lang="es-ES" sz="2800" noProof="1">
                <a:solidFill>
                  <a:srgbClr val="FFFFFF"/>
                </a:solidFill>
                <a:latin typeface="Arial Rounded MT Bold" panose="020F0704030504030204" pitchFamily="34" charset="0"/>
              </a:rPr>
              <a:t>G5/TR (genera G4) </a:t>
            </a:r>
            <a:r>
              <a:rPr lang="es-ES" sz="2800" noProof="1">
                <a:solidFill>
                  <a:srgbClr val="FFFFFF"/>
                </a:solidFill>
                <a:latin typeface="Arial Rounded MT Bold" panose="020F0704030504030204" pitchFamily="34" charset="0"/>
                <a:sym typeface="Wingdings" panose="05000000000000000000" pitchFamily="2" charset="2"/>
              </a:rPr>
              <a:t> G3 (5025) </a:t>
            </a:r>
            <a:endParaRPr lang="es-ES" sz="2800" noProof="1">
              <a:solidFill>
                <a:srgbClr val="FFFFFF"/>
              </a:solidFill>
              <a:latin typeface="Arial Rounded MT Bold" panose="020F0704030504030204" pitchFamily="34" charset="0"/>
            </a:endParaRPr>
          </a:p>
        </p:txBody>
      </p:sp>
    </p:spTree>
    <p:extLst>
      <p:ext uri="{BB962C8B-B14F-4D97-AF65-F5344CB8AC3E}">
        <p14:creationId xmlns:p14="http://schemas.microsoft.com/office/powerpoint/2010/main" val="3703426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66263" y="2583627"/>
            <a:ext cx="6767311" cy="1436291"/>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En el G4 se debe declarar cada envío de ecommerce como un HC individual, que puede ser datado directamente por un H7.</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a:solidFill>
                  <a:srgbClr val="FFFFFF"/>
                </a:solidFill>
                <a:latin typeface="Arial Rounded MT Bold" panose="020F0704030504030204" pitchFamily="34" charset="0"/>
              </a:rPr>
              <a:t>ecommerce</a:t>
            </a:r>
          </a:p>
        </p:txBody>
      </p:sp>
      <p:sp>
        <p:nvSpPr>
          <p:cNvPr id="22" name="TextBox 13"/>
          <p:cNvSpPr txBox="1"/>
          <p:nvPr/>
        </p:nvSpPr>
        <p:spPr>
          <a:xfrm>
            <a:off x="1081289" y="6193075"/>
            <a:ext cx="6767311" cy="179536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Mientras no se declare el documento “5025”, se puede presentar y mover con uno o varios G5 o tránsitos hasta su destino final, donde al declarar “5025” se solicitará activar su preH7</a:t>
            </a:r>
          </a:p>
        </p:txBody>
      </p:sp>
      <p:sp>
        <p:nvSpPr>
          <p:cNvPr id="24" name="TextBox 13"/>
          <p:cNvSpPr txBox="1"/>
          <p:nvPr/>
        </p:nvSpPr>
        <p:spPr>
          <a:xfrm>
            <a:off x="1081289" y="4570751"/>
            <a:ext cx="6538711" cy="1077218"/>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El preH7 se convierte es H7 y se presenta mediante un G3 que declare documento “5025”</a:t>
            </a:r>
          </a:p>
        </p:txBody>
      </p:sp>
      <p:pic>
        <p:nvPicPr>
          <p:cNvPr id="3" name="Imagen 2">
            <a:extLst>
              <a:ext uri="{FF2B5EF4-FFF2-40B4-BE49-F238E27FC236}">
                <a16:creationId xmlns:a16="http://schemas.microsoft.com/office/drawing/2014/main" id="{95AC2254-09D3-C665-391D-0E9707D7BBB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133" r="3414"/>
          <a:stretch/>
        </p:blipFill>
        <p:spPr>
          <a:xfrm>
            <a:off x="8100811" y="2298562"/>
            <a:ext cx="8556835" cy="5689876"/>
          </a:xfrm>
          <a:prstGeom prst="rect">
            <a:avLst/>
          </a:prstGeom>
        </p:spPr>
      </p:pic>
    </p:spTree>
    <p:extLst>
      <p:ext uri="{BB962C8B-B14F-4D97-AF65-F5344CB8AC3E}">
        <p14:creationId xmlns:p14="http://schemas.microsoft.com/office/powerpoint/2010/main" val="2216915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66263" y="2583627"/>
            <a:ext cx="6770531"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Debe declararse como documento previo solo en el G4</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a:solidFill>
                  <a:srgbClr val="FFFFFF"/>
                </a:solidFill>
                <a:latin typeface="Arial Rounded MT Bold" panose="020F0704030504030204" pitchFamily="34" charset="0"/>
              </a:rPr>
              <a:t>ENS</a:t>
            </a:r>
          </a:p>
        </p:txBody>
      </p:sp>
      <p:sp>
        <p:nvSpPr>
          <p:cNvPr id="24" name="TextBox 13"/>
          <p:cNvSpPr txBox="1"/>
          <p:nvPr/>
        </p:nvSpPr>
        <p:spPr>
          <a:xfrm>
            <a:off x="1048018" y="4187007"/>
            <a:ext cx="6770531"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Se declara como documento previo a nivel de MC o a nivel de HC</a:t>
            </a:r>
          </a:p>
        </p:txBody>
      </p:sp>
      <p:sp>
        <p:nvSpPr>
          <p:cNvPr id="3" name="CuadroTexto 2">
            <a:extLst>
              <a:ext uri="{FF2B5EF4-FFF2-40B4-BE49-F238E27FC236}">
                <a16:creationId xmlns:a16="http://schemas.microsoft.com/office/drawing/2014/main" id="{AD1CC898-FD02-E212-E5FA-F74A6F181FD8}"/>
              </a:ext>
            </a:extLst>
          </p:cNvPr>
          <p:cNvSpPr txBox="1"/>
          <p:nvPr/>
        </p:nvSpPr>
        <p:spPr>
          <a:xfrm>
            <a:off x="1028700" y="5790387"/>
            <a:ext cx="6677159" cy="1815882"/>
          </a:xfrm>
          <a:prstGeom prst="rect">
            <a:avLst/>
          </a:prstGeom>
          <a:noFill/>
        </p:spPr>
        <p:txBody>
          <a:bodyPr wrap="square">
            <a:spAutoFit/>
          </a:bodyPr>
          <a:lstStyle/>
          <a:p>
            <a:r>
              <a:rPr lang="es-ES" sz="2800" noProof="1">
                <a:solidFill>
                  <a:srgbClr val="FFFFFF"/>
                </a:solidFill>
                <a:latin typeface="Arial Rounded MT Bold" panose="020F0704030504030204" pitchFamily="34" charset="0"/>
              </a:rPr>
              <a:t>Conviene declararla al nivel correspondiente para que los posibles controles solo afecten al ámbito a controlar</a:t>
            </a:r>
            <a:endParaRPr lang="es-ES" sz="2800" dirty="0"/>
          </a:p>
        </p:txBody>
      </p:sp>
      <p:pic>
        <p:nvPicPr>
          <p:cNvPr id="4" name="Imagen 3">
            <a:extLst>
              <a:ext uri="{FF2B5EF4-FFF2-40B4-BE49-F238E27FC236}">
                <a16:creationId xmlns:a16="http://schemas.microsoft.com/office/drawing/2014/main" id="{4E0B1161-57BE-CD50-BD52-9A913C65720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001000" y="2286000"/>
            <a:ext cx="9644065" cy="5715000"/>
          </a:xfrm>
          <a:prstGeom prst="rect">
            <a:avLst/>
          </a:prstGeom>
        </p:spPr>
      </p:pic>
    </p:spTree>
    <p:extLst>
      <p:ext uri="{BB962C8B-B14F-4D97-AF65-F5344CB8AC3E}">
        <p14:creationId xmlns:p14="http://schemas.microsoft.com/office/powerpoint/2010/main" val="2967754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66263" y="2583627"/>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Cuando se ultime un tránsito, se generará automáticamente un G4 que nacerá presentado. No requiere ATMNOT ni G3.</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a:solidFill>
                  <a:srgbClr val="FFFFFF"/>
                </a:solidFill>
                <a:latin typeface="Arial Rounded MT Bold" panose="020F0704030504030204" pitchFamily="34" charset="0"/>
              </a:rPr>
              <a:t>El G4 y </a:t>
            </a:r>
            <a:r>
              <a:rPr lang="en-US" sz="5800" dirty="0" err="1">
                <a:solidFill>
                  <a:srgbClr val="FFFFFF"/>
                </a:solidFill>
                <a:latin typeface="Arial Rounded MT Bold" panose="020F0704030504030204" pitchFamily="34" charset="0"/>
              </a:rPr>
              <a:t>el</a:t>
            </a:r>
            <a:r>
              <a:rPr lang="en-US" sz="5800" dirty="0">
                <a:solidFill>
                  <a:srgbClr val="FFFFFF"/>
                </a:solidFill>
                <a:latin typeface="Arial Rounded MT Bold" panose="020F0704030504030204" pitchFamily="34" charset="0"/>
              </a:rPr>
              <a:t> </a:t>
            </a:r>
            <a:r>
              <a:rPr lang="en-US" sz="5800" dirty="0" err="1">
                <a:solidFill>
                  <a:srgbClr val="FFFFFF"/>
                </a:solidFill>
                <a:latin typeface="Arial Rounded MT Bold" panose="020F0704030504030204" pitchFamily="34" charset="0"/>
              </a:rPr>
              <a:t>tránsito</a:t>
            </a:r>
            <a:endParaRPr lang="en-US" sz="5800" dirty="0">
              <a:solidFill>
                <a:srgbClr val="FFFFFF"/>
              </a:solidFill>
              <a:latin typeface="Arial Rounded MT Bold" panose="020F0704030504030204" pitchFamily="34" charset="0"/>
            </a:endParaRPr>
          </a:p>
        </p:txBody>
      </p:sp>
      <p:sp>
        <p:nvSpPr>
          <p:cNvPr id="24" name="TextBox 13"/>
          <p:cNvSpPr txBox="1"/>
          <p:nvPr/>
        </p:nvSpPr>
        <p:spPr>
          <a:xfrm>
            <a:off x="1066263" y="5372100"/>
            <a:ext cx="16649700" cy="1436291"/>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Se puede alternativamente declarar un G4 por separado y previamente a la recepción del tránsito. Se debe hacer referencia al mismo cuando se recepcione el tránsito y cuando se ultime para evitar que se genere un G4.</a:t>
            </a:r>
            <a:br>
              <a:rPr lang="es-ES" sz="2800" noProof="1">
                <a:solidFill>
                  <a:srgbClr val="FFFFFF"/>
                </a:solidFill>
                <a:latin typeface="Arial Rounded MT Bold" panose="020F0704030504030204" pitchFamily="34" charset="0"/>
              </a:rPr>
            </a:br>
            <a:endParaRPr lang="es-ES" sz="2800" noProof="1">
              <a:solidFill>
                <a:srgbClr val="FFFFFF"/>
              </a:solidFill>
              <a:latin typeface="Arial Rounded MT Bold" panose="020F0704030504030204" pitchFamily="34" charset="0"/>
            </a:endParaRPr>
          </a:p>
        </p:txBody>
      </p:sp>
      <p:sp>
        <p:nvSpPr>
          <p:cNvPr id="2" name="TextBox 13">
            <a:extLst>
              <a:ext uri="{FF2B5EF4-FFF2-40B4-BE49-F238E27FC236}">
                <a16:creationId xmlns:a16="http://schemas.microsoft.com/office/drawing/2014/main" id="{D18E321C-84A8-A317-9A08-08E22D3555A5}"/>
              </a:ext>
            </a:extLst>
          </p:cNvPr>
          <p:cNvSpPr txBox="1"/>
          <p:nvPr/>
        </p:nvSpPr>
        <p:spPr>
          <a:xfrm>
            <a:off x="1066263" y="3977326"/>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Es recomendable que los tránsitos declaren bien los documentos de transporte, el conocimiento, para que el G4 generado los mantenga y así se facilite posteriores datados.</a:t>
            </a:r>
          </a:p>
        </p:txBody>
      </p:sp>
      <p:sp>
        <p:nvSpPr>
          <p:cNvPr id="4" name="TextBox 13">
            <a:extLst>
              <a:ext uri="{FF2B5EF4-FFF2-40B4-BE49-F238E27FC236}">
                <a16:creationId xmlns:a16="http://schemas.microsoft.com/office/drawing/2014/main" id="{FF8F849D-8AA6-64C6-05BC-C2CF48D86717}"/>
              </a:ext>
            </a:extLst>
          </p:cNvPr>
          <p:cNvSpPr txBox="1"/>
          <p:nvPr/>
        </p:nvSpPr>
        <p:spPr>
          <a:xfrm>
            <a:off x="1066263" y="7048500"/>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Se contrastará que declaran las mismas cantidades y se rechazará la recepción o ultimación del tránsito hasta que no sea así.</a:t>
            </a:r>
          </a:p>
        </p:txBody>
      </p:sp>
    </p:spTree>
    <p:extLst>
      <p:ext uri="{BB962C8B-B14F-4D97-AF65-F5344CB8AC3E}">
        <p14:creationId xmlns:p14="http://schemas.microsoft.com/office/powerpoint/2010/main" val="287745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66263" y="2251984"/>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Una modificación no permite:</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Modificación</a:t>
            </a:r>
            <a:r>
              <a:rPr lang="en-US" sz="5800" dirty="0">
                <a:solidFill>
                  <a:srgbClr val="FFFFFF"/>
                </a:solidFill>
                <a:latin typeface="Arial Rounded MT Bold" panose="020F0704030504030204" pitchFamily="34" charset="0"/>
              </a:rPr>
              <a:t> y </a:t>
            </a:r>
            <a:r>
              <a:rPr lang="en-US" sz="5800" dirty="0" err="1">
                <a:solidFill>
                  <a:srgbClr val="FFFFFF"/>
                </a:solidFill>
                <a:latin typeface="Arial Rounded MT Bold" panose="020F0704030504030204" pitchFamily="34" charset="0"/>
              </a:rPr>
              <a:t>anulación</a:t>
            </a:r>
            <a:r>
              <a:rPr lang="en-US" sz="5800" dirty="0">
                <a:solidFill>
                  <a:srgbClr val="FFFFFF"/>
                </a:solidFill>
                <a:latin typeface="Arial Rounded MT Bold" panose="020F0704030504030204" pitchFamily="34" charset="0"/>
              </a:rPr>
              <a:t> de un G4</a:t>
            </a:r>
          </a:p>
        </p:txBody>
      </p:sp>
      <p:sp>
        <p:nvSpPr>
          <p:cNvPr id="22" name="TextBox 13"/>
          <p:cNvSpPr txBox="1"/>
          <p:nvPr/>
        </p:nvSpPr>
        <p:spPr>
          <a:xfrm>
            <a:off x="1023334" y="4483475"/>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Momentos de la modificación:	</a:t>
            </a:r>
          </a:p>
        </p:txBody>
      </p:sp>
      <p:sp>
        <p:nvSpPr>
          <p:cNvPr id="3" name="TextBox 13">
            <a:extLst>
              <a:ext uri="{FF2B5EF4-FFF2-40B4-BE49-F238E27FC236}">
                <a16:creationId xmlns:a16="http://schemas.microsoft.com/office/drawing/2014/main" id="{48054ACF-37D2-E8B0-76E3-0CFDE2FFD184}"/>
              </a:ext>
            </a:extLst>
          </p:cNvPr>
          <p:cNvSpPr txBox="1"/>
          <p:nvPr/>
        </p:nvSpPr>
        <p:spPr>
          <a:xfrm>
            <a:off x="1066263" y="2709556"/>
            <a:ext cx="16649700" cy="1436291"/>
          </a:xfrm>
          <a:prstGeom prst="rect">
            <a:avLst/>
          </a:prstGeom>
        </p:spPr>
        <p:txBody>
          <a:bodyPr wrap="square" lIns="0" tIns="0" rIns="0" bIns="0" rtlCol="0" anchor="t">
            <a:spAutoFit/>
          </a:bodyPr>
          <a:lstStyle/>
          <a:p>
            <a:pPr marL="457200" lvl="0"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Dar de alta o anular conocimientos</a:t>
            </a:r>
          </a:p>
          <a:p>
            <a:pPr marL="457200" lvl="0"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Dar de alta o anular partidas para conocimientos existentes</a:t>
            </a:r>
          </a:p>
          <a:p>
            <a:pPr marL="457200" lvl="0"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Modificar un número de conocimiento</a:t>
            </a:r>
          </a:p>
          <a:p>
            <a:pPr marL="457200" lvl="0"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Modificar la clave usada para las desconsolidaciones F5</a:t>
            </a:r>
          </a:p>
        </p:txBody>
      </p:sp>
      <p:sp>
        <p:nvSpPr>
          <p:cNvPr id="5" name="TextBox 13">
            <a:extLst>
              <a:ext uri="{FF2B5EF4-FFF2-40B4-BE49-F238E27FC236}">
                <a16:creationId xmlns:a16="http://schemas.microsoft.com/office/drawing/2014/main" id="{022BB5E3-77A7-0801-2B44-AF890BAEFCA3}"/>
              </a:ext>
            </a:extLst>
          </p:cNvPr>
          <p:cNvSpPr txBox="1"/>
          <p:nvPr/>
        </p:nvSpPr>
        <p:spPr>
          <a:xfrm>
            <a:off x="1066263" y="4991100"/>
            <a:ext cx="16649700" cy="2872581"/>
          </a:xfrm>
          <a:prstGeom prst="rect">
            <a:avLst/>
          </a:prstGeom>
        </p:spPr>
        <p:txBody>
          <a:bodyPr wrap="square" lIns="0" tIns="0" rIns="0" bIns="0" rtlCol="0" anchor="t">
            <a:spAutoFit/>
          </a:bodyPr>
          <a:lstStyle/>
          <a:p>
            <a:pPr marL="514350" lvl="0" indent="-514350">
              <a:lnSpc>
                <a:spcPts val="2760"/>
              </a:lnSpc>
              <a:spcBef>
                <a:spcPct val="0"/>
              </a:spcBef>
              <a:buFont typeface="+mj-lt"/>
              <a:buAutoNum type="arabicPeriod"/>
            </a:pPr>
            <a:r>
              <a:rPr lang="es-ES" sz="2800" noProof="1">
                <a:solidFill>
                  <a:srgbClr val="FFFFFF"/>
                </a:solidFill>
                <a:latin typeface="Arial Rounded MT Bold" panose="020F0704030504030204" pitchFamily="34" charset="0"/>
              </a:rPr>
              <a:t>El conocimiento aún no se ha presentado de forma efectiva (ATMNot + G3). </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Se permite modificar directamente el G4</a:t>
            </a:r>
          </a:p>
          <a:p>
            <a:pPr marL="514350" lvl="0" indent="-514350">
              <a:lnSpc>
                <a:spcPts val="2760"/>
              </a:lnSpc>
              <a:spcBef>
                <a:spcPct val="0"/>
              </a:spcBef>
              <a:buFont typeface="+mj-lt"/>
              <a:buAutoNum type="arabicPeriod"/>
            </a:pPr>
            <a:r>
              <a:rPr lang="es-ES" sz="2800" noProof="1">
                <a:solidFill>
                  <a:srgbClr val="FFFFFF"/>
                </a:solidFill>
                <a:latin typeface="Arial Rounded MT Bold" panose="020F0704030504030204" pitchFamily="34" charset="0"/>
              </a:rPr>
              <a:t>Se ha presentado de forma efectiva pero aún no esté datado por una declaración aduanera. </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Se permite modificar directamente, pero las modificaciones de bultos y Kgs generan correctores PCOs automáticos.</a:t>
            </a:r>
          </a:p>
          <a:p>
            <a:pPr marL="514350" lvl="0" indent="-514350">
              <a:lnSpc>
                <a:spcPts val="2760"/>
              </a:lnSpc>
              <a:spcBef>
                <a:spcPct val="0"/>
              </a:spcBef>
              <a:buFont typeface="+mj-lt"/>
              <a:buAutoNum type="arabicPeriod"/>
            </a:pPr>
            <a:r>
              <a:rPr lang="es-ES" sz="2800" noProof="1">
                <a:solidFill>
                  <a:srgbClr val="FFFFFF"/>
                </a:solidFill>
                <a:latin typeface="Arial Rounded MT Bold" panose="020F0704030504030204" pitchFamily="34" charset="0"/>
              </a:rPr>
              <a:t>Se ha presentado de forma efectiva y ya se encuentre datado completa o parcialmente.</a:t>
            </a:r>
            <a:br>
              <a:rPr lang="es-ES" sz="2800" noProof="1">
                <a:solidFill>
                  <a:srgbClr val="FFFFFF"/>
                </a:solidFill>
                <a:latin typeface="Arial Rounded MT Bold" panose="020F0704030504030204" pitchFamily="34" charset="0"/>
              </a:rPr>
            </a:br>
            <a:r>
              <a:rPr lang="es-ES" sz="2800" noProof="1">
                <a:solidFill>
                  <a:srgbClr val="FFFFFF"/>
                </a:solidFill>
                <a:latin typeface="Arial Rounded MT Bold" panose="020F0704030504030204" pitchFamily="34" charset="0"/>
              </a:rPr>
              <a:t>Solo se permiten modificar bultos y kgs. Se generan PCOs que deben ser aprobados por la Aduana.</a:t>
            </a:r>
          </a:p>
        </p:txBody>
      </p:sp>
      <p:sp>
        <p:nvSpPr>
          <p:cNvPr id="6" name="TextBox 13">
            <a:extLst>
              <a:ext uri="{FF2B5EF4-FFF2-40B4-BE49-F238E27FC236}">
                <a16:creationId xmlns:a16="http://schemas.microsoft.com/office/drawing/2014/main" id="{F9903B43-54FA-CBAA-D204-E93FFF02C3A3}"/>
              </a:ext>
            </a:extLst>
          </p:cNvPr>
          <p:cNvSpPr txBox="1"/>
          <p:nvPr/>
        </p:nvSpPr>
        <p:spPr>
          <a:xfrm>
            <a:off x="1066262" y="8115300"/>
            <a:ext cx="16840737"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Se puede anular completamente un G4 o realizar anulaciones parciales de ciertos conocimientos</a:t>
            </a:r>
          </a:p>
        </p:txBody>
      </p:sp>
    </p:spTree>
    <p:extLst>
      <p:ext uri="{BB962C8B-B14F-4D97-AF65-F5344CB8AC3E}">
        <p14:creationId xmlns:p14="http://schemas.microsoft.com/office/powerpoint/2010/main" val="1902088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997576" y="2521870"/>
            <a:ext cx="7589412"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Consulta Web Service de un G4:</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err="1">
                <a:solidFill>
                  <a:srgbClr val="FFFFFF"/>
                </a:solidFill>
                <a:latin typeface="Arial Rounded MT Bold" panose="020F0704030504030204" pitchFamily="34" charset="0"/>
              </a:rPr>
              <a:t>Consultas</a:t>
            </a:r>
            <a:r>
              <a:rPr lang="en-US" sz="5800" dirty="0">
                <a:solidFill>
                  <a:srgbClr val="FFFFFF"/>
                </a:solidFill>
                <a:latin typeface="Arial Rounded MT Bold" panose="020F0704030504030204" pitchFamily="34" charset="0"/>
              </a:rPr>
              <a:t> del G4</a:t>
            </a:r>
          </a:p>
        </p:txBody>
      </p:sp>
      <p:sp>
        <p:nvSpPr>
          <p:cNvPr id="22" name="TextBox 13"/>
          <p:cNvSpPr txBox="1"/>
          <p:nvPr/>
        </p:nvSpPr>
        <p:spPr>
          <a:xfrm>
            <a:off x="1028700" y="6000751"/>
            <a:ext cx="724061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Consultas en Sede de partidas G4:	</a:t>
            </a:r>
          </a:p>
        </p:txBody>
      </p:sp>
      <p:sp>
        <p:nvSpPr>
          <p:cNvPr id="5" name="TextBox 13">
            <a:extLst>
              <a:ext uri="{FF2B5EF4-FFF2-40B4-BE49-F238E27FC236}">
                <a16:creationId xmlns:a16="http://schemas.microsoft.com/office/drawing/2014/main" id="{022BB5E3-77A7-0801-2B44-AF890BAEFCA3}"/>
              </a:ext>
            </a:extLst>
          </p:cNvPr>
          <p:cNvSpPr txBox="1"/>
          <p:nvPr/>
        </p:nvSpPr>
        <p:spPr>
          <a:xfrm>
            <a:off x="997576" y="6553505"/>
            <a:ext cx="5784224" cy="1077218"/>
          </a:xfrm>
          <a:prstGeom prst="rect">
            <a:avLst/>
          </a:prstGeom>
        </p:spPr>
        <p:txBody>
          <a:bodyPr wrap="square" lIns="0" tIns="0" rIns="0" bIns="0" rtlCol="0" anchor="t">
            <a:spAutoFit/>
          </a:bodyPr>
          <a:lstStyle/>
          <a:p>
            <a:pPr marL="514350" lvl="0" indent="-514350">
              <a:lnSpc>
                <a:spcPts val="2760"/>
              </a:lnSpc>
              <a:spcBef>
                <a:spcPct val="0"/>
              </a:spcBef>
              <a:buFont typeface="+mj-lt"/>
              <a:buAutoNum type="arabicPeriod"/>
            </a:pPr>
            <a:r>
              <a:rPr lang="es-ES" sz="2800" noProof="1">
                <a:solidFill>
                  <a:srgbClr val="FFFFFF"/>
                </a:solidFill>
                <a:latin typeface="Arial Rounded MT Bold" panose="020F0704030504030204" pitchFamily="34" charset="0"/>
              </a:rPr>
              <a:t>Por conocimiento</a:t>
            </a:r>
          </a:p>
          <a:p>
            <a:pPr marL="514350" lvl="0" indent="-514350">
              <a:lnSpc>
                <a:spcPts val="2760"/>
              </a:lnSpc>
              <a:spcBef>
                <a:spcPct val="0"/>
              </a:spcBef>
              <a:buFont typeface="+mj-lt"/>
              <a:buAutoNum type="arabicPeriod"/>
            </a:pPr>
            <a:r>
              <a:rPr lang="es-ES" sz="2800" noProof="1">
                <a:solidFill>
                  <a:srgbClr val="FFFFFF"/>
                </a:solidFill>
                <a:latin typeface="Arial Rounded MT Bold" panose="020F0704030504030204" pitchFamily="34" charset="0"/>
              </a:rPr>
              <a:t>Por MRN + partida global</a:t>
            </a:r>
          </a:p>
          <a:p>
            <a:pPr marL="514350" lvl="0" indent="-514350">
              <a:lnSpc>
                <a:spcPts val="2760"/>
              </a:lnSpc>
              <a:spcBef>
                <a:spcPct val="0"/>
              </a:spcBef>
              <a:buFont typeface="+mj-lt"/>
              <a:buAutoNum type="arabicPeriod"/>
            </a:pPr>
            <a:r>
              <a:rPr lang="es-ES" sz="2800" noProof="1">
                <a:solidFill>
                  <a:srgbClr val="FFFFFF"/>
                </a:solidFill>
                <a:latin typeface="Arial Rounded MT Bold" panose="020F0704030504030204" pitchFamily="34" charset="0"/>
              </a:rPr>
              <a:t>Por documento previo</a:t>
            </a:r>
          </a:p>
        </p:txBody>
      </p:sp>
      <p:sp>
        <p:nvSpPr>
          <p:cNvPr id="2" name="TextBox 13">
            <a:extLst>
              <a:ext uri="{FF2B5EF4-FFF2-40B4-BE49-F238E27FC236}">
                <a16:creationId xmlns:a16="http://schemas.microsoft.com/office/drawing/2014/main" id="{B18FD611-678A-E077-7DC5-1AEA671626F5}"/>
              </a:ext>
            </a:extLst>
          </p:cNvPr>
          <p:cNvSpPr txBox="1"/>
          <p:nvPr/>
        </p:nvSpPr>
        <p:spPr>
          <a:xfrm>
            <a:off x="997576" y="4694659"/>
            <a:ext cx="6317624"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Consulta Web Service de partidas globales asociadas.</a:t>
            </a:r>
          </a:p>
        </p:txBody>
      </p:sp>
      <p:pic>
        <p:nvPicPr>
          <p:cNvPr id="4" name="Imagen 3">
            <a:extLst>
              <a:ext uri="{FF2B5EF4-FFF2-40B4-BE49-F238E27FC236}">
                <a16:creationId xmlns:a16="http://schemas.microsoft.com/office/drawing/2014/main" id="{F1BE4CBE-AA80-D90F-9BE5-522C3D8A99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2044424"/>
            <a:ext cx="9594224" cy="6396150"/>
          </a:xfrm>
          <a:prstGeom prst="rect">
            <a:avLst/>
          </a:prstGeom>
        </p:spPr>
      </p:pic>
      <p:sp>
        <p:nvSpPr>
          <p:cNvPr id="7" name="TextBox 13">
            <a:extLst>
              <a:ext uri="{FF2B5EF4-FFF2-40B4-BE49-F238E27FC236}">
                <a16:creationId xmlns:a16="http://schemas.microsoft.com/office/drawing/2014/main" id="{41262B54-AABE-9116-A37B-DB7B0D210A0A}"/>
              </a:ext>
            </a:extLst>
          </p:cNvPr>
          <p:cNvSpPr txBox="1"/>
          <p:nvPr/>
        </p:nvSpPr>
        <p:spPr>
          <a:xfrm>
            <a:off x="1028700" y="3029495"/>
            <a:ext cx="7240610" cy="1077218"/>
          </a:xfrm>
          <a:prstGeom prst="rect">
            <a:avLst/>
          </a:prstGeom>
        </p:spPr>
        <p:txBody>
          <a:bodyPr wrap="square" lIns="0" tIns="0" rIns="0" bIns="0" rtlCol="0" anchor="t">
            <a:spAutoFit/>
          </a:bodyPr>
          <a:lstStyle/>
          <a:p>
            <a:pPr marL="514350" lvl="0" indent="-514350">
              <a:lnSpc>
                <a:spcPts val="2760"/>
              </a:lnSpc>
              <a:spcBef>
                <a:spcPct val="0"/>
              </a:spcBef>
              <a:buFont typeface="+mj-lt"/>
              <a:buAutoNum type="arabicPeriod"/>
            </a:pPr>
            <a:r>
              <a:rPr lang="es-ES" sz="2800" noProof="1">
                <a:solidFill>
                  <a:srgbClr val="FFFFFF"/>
                </a:solidFill>
                <a:latin typeface="Arial Rounded MT Bold" panose="020F0704030504030204" pitchFamily="34" charset="0"/>
              </a:rPr>
              <a:t>Por conocimiento</a:t>
            </a:r>
          </a:p>
          <a:p>
            <a:pPr marL="514350" lvl="0" indent="-514350">
              <a:lnSpc>
                <a:spcPts val="2760"/>
              </a:lnSpc>
              <a:spcBef>
                <a:spcPct val="0"/>
              </a:spcBef>
              <a:buFont typeface="+mj-lt"/>
              <a:buAutoNum type="arabicPeriod"/>
            </a:pPr>
            <a:r>
              <a:rPr lang="es-ES" sz="2800" noProof="1">
                <a:solidFill>
                  <a:srgbClr val="FFFFFF"/>
                </a:solidFill>
                <a:latin typeface="Arial Rounded MT Bold" panose="020F0704030504030204" pitchFamily="34" charset="0"/>
              </a:rPr>
              <a:t>Por contenedor</a:t>
            </a:r>
          </a:p>
          <a:p>
            <a:pPr marL="514350" lvl="0" indent="-514350">
              <a:lnSpc>
                <a:spcPts val="2760"/>
              </a:lnSpc>
              <a:spcBef>
                <a:spcPct val="0"/>
              </a:spcBef>
              <a:buFont typeface="+mj-lt"/>
              <a:buAutoNum type="arabicPeriod"/>
            </a:pPr>
            <a:r>
              <a:rPr lang="es-ES" sz="2800" noProof="1">
                <a:solidFill>
                  <a:srgbClr val="FFFFFF"/>
                </a:solidFill>
                <a:latin typeface="Arial Rounded MT Bold" panose="020F0704030504030204" pitchFamily="34" charset="0"/>
              </a:rPr>
              <a:t>Por documento previo</a:t>
            </a:r>
          </a:p>
        </p:txBody>
      </p:sp>
    </p:spTree>
    <p:extLst>
      <p:ext uri="{BB962C8B-B14F-4D97-AF65-F5344CB8AC3E}">
        <p14:creationId xmlns:p14="http://schemas.microsoft.com/office/powerpoint/2010/main" val="256792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23334" y="2656294"/>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G5G, G5 General, permite el movimiento de G4s entre ADTs de distintos subrecintos aduaneros</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a:solidFill>
                  <a:srgbClr val="FFFFFF"/>
                </a:solidFill>
                <a:latin typeface="Arial Rounded MT Bold" panose="020F0704030504030204" pitchFamily="34" charset="0"/>
              </a:rPr>
              <a:t>G5G y G5S</a:t>
            </a:r>
          </a:p>
        </p:txBody>
      </p:sp>
      <p:sp>
        <p:nvSpPr>
          <p:cNvPr id="2" name="TextBox 13">
            <a:extLst>
              <a:ext uri="{FF2B5EF4-FFF2-40B4-BE49-F238E27FC236}">
                <a16:creationId xmlns:a16="http://schemas.microsoft.com/office/drawing/2014/main" id="{0FE8D1F6-7DD5-D637-E4C8-5F1B28E21DE4}"/>
              </a:ext>
            </a:extLst>
          </p:cNvPr>
          <p:cNvSpPr txBox="1"/>
          <p:nvPr/>
        </p:nvSpPr>
        <p:spPr>
          <a:xfrm>
            <a:off x="1066263" y="3578479"/>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G5S, G5 Simplificado, permite el cambio de ubicación de las mercancías de un G4</a:t>
            </a:r>
          </a:p>
        </p:txBody>
      </p:sp>
      <p:sp>
        <p:nvSpPr>
          <p:cNvPr id="4" name="TextBox 13">
            <a:extLst>
              <a:ext uri="{FF2B5EF4-FFF2-40B4-BE49-F238E27FC236}">
                <a16:creationId xmlns:a16="http://schemas.microsoft.com/office/drawing/2014/main" id="{55FCC69E-69DE-4668-EAE2-F8F6EEEF1147}"/>
              </a:ext>
            </a:extLst>
          </p:cNvPr>
          <p:cNvSpPr txBox="1"/>
          <p:nvPr/>
        </p:nvSpPr>
        <p:spPr>
          <a:xfrm>
            <a:off x="1023334" y="4455586"/>
            <a:ext cx="16649700" cy="359073"/>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Modos de declaración de G5G</a:t>
            </a:r>
          </a:p>
        </p:txBody>
      </p:sp>
      <p:sp>
        <p:nvSpPr>
          <p:cNvPr id="7" name="TextBox 13">
            <a:extLst>
              <a:ext uri="{FF2B5EF4-FFF2-40B4-BE49-F238E27FC236}">
                <a16:creationId xmlns:a16="http://schemas.microsoft.com/office/drawing/2014/main" id="{B42A0659-A52D-A014-4E36-13BB5612634A}"/>
              </a:ext>
            </a:extLst>
          </p:cNvPr>
          <p:cNvSpPr txBox="1"/>
          <p:nvPr/>
        </p:nvSpPr>
        <p:spPr>
          <a:xfrm>
            <a:off x="1023334" y="4913158"/>
            <a:ext cx="16649700" cy="1795363"/>
          </a:xfrm>
          <a:prstGeom prst="rect">
            <a:avLst/>
          </a:prstGeom>
        </p:spPr>
        <p:txBody>
          <a:bodyPr wrap="square" lIns="0" tIns="0" rIns="0" bIns="0" rtlCol="0" anchor="t">
            <a:spAutoFit/>
          </a:bodyPr>
          <a:lstStyle/>
          <a:p>
            <a:pPr marL="457200" lvl="0"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MDM: Movimiento de MC completo de G4</a:t>
            </a:r>
          </a:p>
          <a:p>
            <a:pPr marL="457200" lvl="0"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MDC: Movimiento de contenedores declarados en un MC de G4</a:t>
            </a:r>
          </a:p>
          <a:p>
            <a:pPr marL="457200" lvl="0"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MDP: Movimiento de Partidas de G4</a:t>
            </a:r>
          </a:p>
          <a:p>
            <a:pPr marL="914400" lvl="1"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MDP-M: Movimiento de Partidas MI de G4, de un G4 sin desconsolidar</a:t>
            </a:r>
          </a:p>
          <a:p>
            <a:pPr marL="914400" lvl="1" indent="-457200">
              <a:lnSpc>
                <a:spcPts val="2760"/>
              </a:lnSpc>
              <a:spcBef>
                <a:spcPct val="0"/>
              </a:spcBef>
              <a:buFont typeface="Arial" panose="020B0604020202020204" pitchFamily="34" charset="0"/>
              <a:buChar char="•"/>
            </a:pPr>
            <a:r>
              <a:rPr lang="es-ES" sz="2800" noProof="1">
                <a:solidFill>
                  <a:srgbClr val="FFFFFF"/>
                </a:solidFill>
                <a:latin typeface="Arial Rounded MT Bold" panose="020F0704030504030204" pitchFamily="34" charset="0"/>
              </a:rPr>
              <a:t>MDP-H: Movimiento de Partidas HI de G4</a:t>
            </a:r>
          </a:p>
        </p:txBody>
      </p:sp>
    </p:spTree>
    <p:extLst>
      <p:ext uri="{BB962C8B-B14F-4D97-AF65-F5344CB8AC3E}">
        <p14:creationId xmlns:p14="http://schemas.microsoft.com/office/powerpoint/2010/main" val="1476648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3"/>
          <p:cNvSpPr txBox="1"/>
          <p:nvPr/>
        </p:nvSpPr>
        <p:spPr>
          <a:xfrm>
            <a:off x="1023334" y="2656294"/>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El NIF del certificado electrónico del Sender no tiene por qué coincidir con el del Declarante o el del Representante, ni se exige a priori que se acredite la capacidad para declarar en su nombre.</a:t>
            </a:r>
          </a:p>
        </p:txBody>
      </p:sp>
      <p:sp>
        <p:nvSpPr>
          <p:cNvPr id="23" name="TextBox 3"/>
          <p:cNvSpPr txBox="1"/>
          <p:nvPr/>
        </p:nvSpPr>
        <p:spPr>
          <a:xfrm>
            <a:off x="1028700" y="1131545"/>
            <a:ext cx="16230600" cy="912879"/>
          </a:xfrm>
          <a:prstGeom prst="rect">
            <a:avLst/>
          </a:prstGeom>
        </p:spPr>
        <p:txBody>
          <a:bodyPr wrap="square" lIns="0" tIns="0" rIns="0" bIns="0" rtlCol="0" anchor="t">
            <a:spAutoFit/>
          </a:bodyPr>
          <a:lstStyle/>
          <a:p>
            <a:pPr marL="0" lvl="0" indent="0" algn="l">
              <a:lnSpc>
                <a:spcPts val="7799"/>
              </a:lnSpc>
              <a:spcBef>
                <a:spcPct val="0"/>
              </a:spcBef>
            </a:pPr>
            <a:r>
              <a:rPr lang="en-US" sz="5800" dirty="0">
                <a:solidFill>
                  <a:srgbClr val="FFFFFF"/>
                </a:solidFill>
                <a:latin typeface="Arial Rounded MT Bold" panose="020F0704030504030204" pitchFamily="34" charset="0"/>
              </a:rPr>
              <a:t>Sender, </a:t>
            </a:r>
            <a:r>
              <a:rPr lang="en-US" sz="5800" dirty="0" err="1">
                <a:solidFill>
                  <a:srgbClr val="FFFFFF"/>
                </a:solidFill>
                <a:latin typeface="Arial Rounded MT Bold" panose="020F0704030504030204" pitchFamily="34" charset="0"/>
              </a:rPr>
              <a:t>Declarante</a:t>
            </a:r>
            <a:r>
              <a:rPr lang="en-US" sz="5800" dirty="0">
                <a:solidFill>
                  <a:srgbClr val="FFFFFF"/>
                </a:solidFill>
                <a:latin typeface="Arial Rounded MT Bold" panose="020F0704030504030204" pitchFamily="34" charset="0"/>
              </a:rPr>
              <a:t> y </a:t>
            </a:r>
            <a:r>
              <a:rPr lang="en-US" sz="5800" dirty="0" err="1">
                <a:solidFill>
                  <a:srgbClr val="FFFFFF"/>
                </a:solidFill>
                <a:latin typeface="Arial Rounded MT Bold" panose="020F0704030504030204" pitchFamily="34" charset="0"/>
              </a:rPr>
              <a:t>Representante</a:t>
            </a:r>
            <a:endParaRPr lang="en-US" sz="5800" dirty="0">
              <a:solidFill>
                <a:srgbClr val="FFFFFF"/>
              </a:solidFill>
              <a:latin typeface="Arial Rounded MT Bold" panose="020F0704030504030204" pitchFamily="34" charset="0"/>
            </a:endParaRPr>
          </a:p>
        </p:txBody>
      </p:sp>
      <p:sp>
        <p:nvSpPr>
          <p:cNvPr id="2" name="TextBox 13">
            <a:extLst>
              <a:ext uri="{FF2B5EF4-FFF2-40B4-BE49-F238E27FC236}">
                <a16:creationId xmlns:a16="http://schemas.microsoft.com/office/drawing/2014/main" id="{0FE8D1F6-7DD5-D637-E4C8-5F1B28E21DE4}"/>
              </a:ext>
            </a:extLst>
          </p:cNvPr>
          <p:cNvSpPr txBox="1"/>
          <p:nvPr/>
        </p:nvSpPr>
        <p:spPr>
          <a:xfrm>
            <a:off x="997576" y="3995432"/>
            <a:ext cx="16649700"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Entre el Representante y el Declarante debe existir un vector de apoderamiento para el trámite de alta correspondiente del mensaje que permita mandarlo en su nombre.</a:t>
            </a:r>
          </a:p>
        </p:txBody>
      </p:sp>
      <p:sp>
        <p:nvSpPr>
          <p:cNvPr id="3" name="TextBox 13">
            <a:extLst>
              <a:ext uri="{FF2B5EF4-FFF2-40B4-BE49-F238E27FC236}">
                <a16:creationId xmlns:a16="http://schemas.microsoft.com/office/drawing/2014/main" id="{DE4952E2-5213-D777-5BBA-ADE30A0B337A}"/>
              </a:ext>
            </a:extLst>
          </p:cNvPr>
          <p:cNvSpPr txBox="1"/>
          <p:nvPr/>
        </p:nvSpPr>
        <p:spPr>
          <a:xfrm>
            <a:off x="997576" y="5325447"/>
            <a:ext cx="16833224"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Se comprobará que el Declarante cumpla los requisitos para mandar el mensaje correspondiente, y si existe Representante, que tiene el vector de apoderamiento correspondiente.</a:t>
            </a:r>
          </a:p>
        </p:txBody>
      </p:sp>
      <p:sp>
        <p:nvSpPr>
          <p:cNvPr id="4" name="TextBox 13">
            <a:extLst>
              <a:ext uri="{FF2B5EF4-FFF2-40B4-BE49-F238E27FC236}">
                <a16:creationId xmlns:a16="http://schemas.microsoft.com/office/drawing/2014/main" id="{6F6AD15E-757F-B810-7A12-8B981B5912F3}"/>
              </a:ext>
            </a:extLst>
          </p:cNvPr>
          <p:cNvSpPr txBox="1"/>
          <p:nvPr/>
        </p:nvSpPr>
        <p:spPr>
          <a:xfrm>
            <a:off x="1023334" y="6819900"/>
            <a:ext cx="16833224" cy="718145"/>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Para la declaración del G5S será necesario también un vector de apoderamiento de alta de G5, aunque inicialmente y por un periodo de tiempo se mantendrá la validación actual del CUB.</a:t>
            </a:r>
          </a:p>
        </p:txBody>
      </p:sp>
    </p:spTree>
    <p:extLst>
      <p:ext uri="{BB962C8B-B14F-4D97-AF65-F5344CB8AC3E}">
        <p14:creationId xmlns:p14="http://schemas.microsoft.com/office/powerpoint/2010/main" val="311424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70B17">
                <a:alpha val="100000"/>
              </a:srgbClr>
            </a:gs>
            <a:gs pos="33333">
              <a:srgbClr val="182449">
                <a:alpha val="100000"/>
              </a:srgbClr>
            </a:gs>
            <a:gs pos="66667">
              <a:srgbClr val="1C3F91">
                <a:alpha val="100000"/>
              </a:srgbClr>
            </a:gs>
            <a:gs pos="100000">
              <a:srgbClr val="1C7891">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grpSp>
        <p:nvGrpSpPr>
          <p:cNvPr id="2" name="Grupo 1"/>
          <p:cNvGrpSpPr/>
          <p:nvPr/>
        </p:nvGrpSpPr>
        <p:grpSpPr>
          <a:xfrm>
            <a:off x="3590052" y="3389759"/>
            <a:ext cx="9628516" cy="2225701"/>
            <a:chOff x="4495800" y="4000500"/>
            <a:chExt cx="6991350" cy="1616101"/>
          </a:xfrm>
        </p:grpSpPr>
        <p:pic>
          <p:nvPicPr>
            <p:cNvPr id="12" name="Imagen 1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495800" y="4000500"/>
              <a:ext cx="3068537" cy="1616101"/>
            </a:xfrm>
            <a:prstGeom prst="rect">
              <a:avLst/>
            </a:prstGeom>
          </p:spPr>
        </p:pic>
        <p:pic>
          <p:nvPicPr>
            <p:cNvPr id="13" name="Imagen 12"/>
            <p:cNvPicPr>
              <a:picLocks noChangeAspect="1"/>
            </p:cNvPicPr>
            <p:nvPr/>
          </p:nvPicPr>
          <p:blipFill rotWithShape="1">
            <a:blip r:embed="rId3" cstate="print">
              <a:biLevel thresh="25000"/>
              <a:extLst>
                <a:ext uri="{28A0092B-C50C-407E-A947-70E740481C1C}">
                  <a14:useLocalDpi xmlns:a14="http://schemas.microsoft.com/office/drawing/2010/main" val="0"/>
                </a:ext>
              </a:extLst>
            </a:blip>
            <a:srcRect/>
            <a:stretch/>
          </p:blipFill>
          <p:spPr>
            <a:xfrm>
              <a:off x="6324600" y="4610100"/>
              <a:ext cx="5162550" cy="838200"/>
            </a:xfrm>
            <a:prstGeom prst="rect">
              <a:avLst/>
            </a:prstGeom>
          </p:spPr>
        </p:pic>
      </p:grpSp>
      <p:sp>
        <p:nvSpPr>
          <p:cNvPr id="5" name="TextBox 13">
            <a:extLst>
              <a:ext uri="{FF2B5EF4-FFF2-40B4-BE49-F238E27FC236}">
                <a16:creationId xmlns:a16="http://schemas.microsoft.com/office/drawing/2014/main" id="{00DA6215-4009-6DB3-3F85-80917EF4FAF6}"/>
              </a:ext>
            </a:extLst>
          </p:cNvPr>
          <p:cNvSpPr txBox="1"/>
          <p:nvPr/>
        </p:nvSpPr>
        <p:spPr>
          <a:xfrm>
            <a:off x="1590882" y="8496300"/>
            <a:ext cx="16649700" cy="690061"/>
          </a:xfrm>
          <a:prstGeom prst="rect">
            <a:avLst/>
          </a:prstGeom>
        </p:spPr>
        <p:txBody>
          <a:bodyPr wrap="square" lIns="0" tIns="0" rIns="0" bIns="0" rtlCol="0" anchor="t">
            <a:spAutoFit/>
          </a:bodyPr>
          <a:lstStyle/>
          <a:p>
            <a:pPr lvl="0">
              <a:lnSpc>
                <a:spcPts val="2760"/>
              </a:lnSpc>
              <a:spcBef>
                <a:spcPct val="0"/>
              </a:spcBef>
            </a:pPr>
            <a:r>
              <a:rPr lang="es-ES" sz="2800" noProof="1">
                <a:solidFill>
                  <a:srgbClr val="FFFFFF"/>
                </a:solidFill>
                <a:latin typeface="Arial Rounded MT Bold" panose="020F0704030504030204" pitchFamily="34" charset="0"/>
              </a:rPr>
              <a:t>Mas información en Sede:</a:t>
            </a:r>
            <a:br>
              <a:rPr lang="es-ES" sz="2800" noProof="1">
                <a:solidFill>
                  <a:srgbClr val="FFFFFF"/>
                </a:solidFill>
                <a:latin typeface="Arial Rounded MT Bold" panose="020F0704030504030204" pitchFamily="34" charset="0"/>
              </a:rPr>
            </a:br>
            <a:r>
              <a:rPr lang="es-ES" sz="2200" noProof="1">
                <a:solidFill>
                  <a:srgbClr val="FFFFFF"/>
                </a:solidFill>
                <a:latin typeface="Arial Rounded MT Bold" panose="020F0704030504030204" pitchFamily="34" charset="0"/>
                <a:hlinkClick r:id="rId4">
                  <a:extLst>
                    <a:ext uri="{A12FA001-AC4F-418D-AE19-62706E023703}">
                      <ahyp:hlinkClr xmlns:ahyp="http://schemas.microsoft.com/office/drawing/2018/hyperlinkcolor" val="tx"/>
                    </a:ext>
                  </a:extLst>
                </a:hlinkClick>
              </a:rPr>
              <a:t>https://sede.agenciatributaria.gob.es/Sede/aduanas/entrada-salida-mercancias/deposito-temporal-mercancias.html</a:t>
            </a:r>
            <a:endParaRPr lang="es-ES" sz="2200" noProof="1">
              <a:solidFill>
                <a:srgbClr val="FFFFFF"/>
              </a:solidFill>
              <a:latin typeface="Arial Rounded MT Bold" panose="020F0704030504030204" pitchFamily="34" charset="0"/>
            </a:endParaRPr>
          </a:p>
        </p:txBody>
      </p:sp>
    </p:spTree>
    <p:extLst>
      <p:ext uri="{BB962C8B-B14F-4D97-AF65-F5344CB8AC3E}">
        <p14:creationId xmlns:p14="http://schemas.microsoft.com/office/powerpoint/2010/main" val="1695318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0</TotalTime>
  <Words>2037</Words>
  <Application>Microsoft Office PowerPoint</Application>
  <PresentationFormat>Personalizado</PresentationFormat>
  <Paragraphs>151</Paragraphs>
  <Slides>21</Slides>
  <Notes>19</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21</vt:i4>
      </vt:variant>
    </vt:vector>
  </HeadingPairs>
  <TitlesOfParts>
    <vt:vector size="25" baseType="lpstr">
      <vt:lpstr>Arial</vt:lpstr>
      <vt:lpstr>Arial Rounded MT Bold</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2024-10-07T06:54:26Z</dcterms:created>
  <dcterms:modified xsi:type="dcterms:W3CDTF">2025-10-30T18:00:11Z</dcterms:modified>
  <dc:identifier/>
</cp:coreProperties>
</file>