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1"/>
  </p:sldMasterIdLst>
  <p:sldIdLst>
    <p:sldId id="273" r:id="rId2"/>
    <p:sldId id="312" r:id="rId3"/>
    <p:sldId id="313" r:id="rId4"/>
    <p:sldId id="296" r:id="rId5"/>
    <p:sldId id="297" r:id="rId6"/>
    <p:sldId id="300" r:id="rId7"/>
    <p:sldId id="298" r:id="rId8"/>
    <p:sldId id="299" r:id="rId9"/>
    <p:sldId id="284" r:id="rId10"/>
    <p:sldId id="285" r:id="rId11"/>
    <p:sldId id="286" r:id="rId12"/>
    <p:sldId id="287" r:id="rId13"/>
    <p:sldId id="289" r:id="rId14"/>
    <p:sldId id="288" r:id="rId15"/>
    <p:sldId id="290" r:id="rId16"/>
    <p:sldId id="291" r:id="rId17"/>
    <p:sldId id="292" r:id="rId18"/>
    <p:sldId id="276" r:id="rId19"/>
    <p:sldId id="277" r:id="rId20"/>
    <p:sldId id="278" r:id="rId21"/>
    <p:sldId id="279" r:id="rId22"/>
    <p:sldId id="281" r:id="rId23"/>
    <p:sldId id="282" r:id="rId24"/>
    <p:sldId id="283" r:id="rId25"/>
    <p:sldId id="301" r:id="rId26"/>
    <p:sldId id="293" r:id="rId27"/>
    <p:sldId id="294" r:id="rId28"/>
    <p:sldId id="302" r:id="rId29"/>
    <p:sldId id="303" r:id="rId30"/>
    <p:sldId id="304" r:id="rId31"/>
    <p:sldId id="305" r:id="rId32"/>
    <p:sldId id="306" r:id="rId33"/>
    <p:sldId id="307" r:id="rId34"/>
    <p:sldId id="308" r:id="rId35"/>
    <p:sldId id="309" r:id="rId36"/>
    <p:sldId id="311" r:id="rId37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28" autoAdjust="0"/>
    <p:restoredTop sz="94660"/>
  </p:normalViewPr>
  <p:slideViewPr>
    <p:cSldViewPr snapToGrid="0">
      <p:cViewPr varScale="1">
        <p:scale>
          <a:sx n="63" d="100"/>
          <a:sy n="63" d="100"/>
        </p:scale>
        <p:origin x="800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" y="429"/>
            <a:ext cx="12190476" cy="6857143"/>
          </a:xfrm>
          <a:prstGeom prst="rect">
            <a:avLst/>
          </a:prstGeom>
        </p:spPr>
      </p:pic>
      <p:grpSp>
        <p:nvGrpSpPr>
          <p:cNvPr id="3" name="Grupo 2"/>
          <p:cNvGrpSpPr/>
          <p:nvPr userDrawn="1"/>
        </p:nvGrpSpPr>
        <p:grpSpPr>
          <a:xfrm>
            <a:off x="406400" y="5969001"/>
            <a:ext cx="11099800" cy="490703"/>
            <a:chOff x="609600" y="8953500"/>
            <a:chExt cx="16649700" cy="736055"/>
          </a:xfrm>
        </p:grpSpPr>
        <p:grpSp>
          <p:nvGrpSpPr>
            <p:cNvPr id="4" name="Grupo 3"/>
            <p:cNvGrpSpPr/>
            <p:nvPr/>
          </p:nvGrpSpPr>
          <p:grpSpPr>
            <a:xfrm>
              <a:off x="609600" y="8953500"/>
              <a:ext cx="3184218" cy="736055"/>
              <a:chOff x="9395220" y="7807936"/>
              <a:chExt cx="6991350" cy="1616101"/>
            </a:xfrm>
          </p:grpSpPr>
          <p:pic>
            <p:nvPicPr>
              <p:cNvPr id="7" name="Imagen 6"/>
              <p:cNvPicPr>
                <a:picLocks noChangeAspect="1"/>
              </p:cNvPicPr>
              <p:nvPr/>
            </p:nvPicPr>
            <p:blipFill rotWithShape="1">
              <a:blip r:embed="rId3" cstate="print">
                <a:biLevel thresh="25000"/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/>
            </p:blipFill>
            <p:spPr>
              <a:xfrm>
                <a:off x="9395220" y="7807936"/>
                <a:ext cx="3068537" cy="1616101"/>
              </a:xfrm>
              <a:prstGeom prst="rect">
                <a:avLst/>
              </a:prstGeom>
            </p:spPr>
          </p:pic>
          <p:pic>
            <p:nvPicPr>
              <p:cNvPr id="8" name="Imagen 7"/>
              <p:cNvPicPr>
                <a:picLocks noChangeAspect="1"/>
              </p:cNvPicPr>
              <p:nvPr/>
            </p:nvPicPr>
            <p:blipFill rotWithShape="1">
              <a:blip r:embed="rId4" cstate="print">
                <a:biLevel thresh="25000"/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/>
            </p:blipFill>
            <p:spPr>
              <a:xfrm>
                <a:off x="11224020" y="8417536"/>
                <a:ext cx="5162550" cy="838200"/>
              </a:xfrm>
              <a:prstGeom prst="rect">
                <a:avLst/>
              </a:prstGeom>
            </p:spPr>
          </p:pic>
        </p:grpSp>
        <p:sp>
          <p:nvSpPr>
            <p:cNvPr id="5" name="AutoShape 10"/>
            <p:cNvSpPr/>
            <p:nvPr/>
          </p:nvSpPr>
          <p:spPr>
            <a:xfrm flipV="1">
              <a:off x="1028700" y="9004576"/>
              <a:ext cx="16230600" cy="0"/>
            </a:xfrm>
            <a:prstGeom prst="line">
              <a:avLst/>
            </a:prstGeom>
            <a:ln w="25400" cap="flat">
              <a:solidFill>
                <a:srgbClr val="FFFFFF"/>
              </a:solidFill>
              <a:prstDash val="solid"/>
              <a:headEnd type="none" w="sm" len="sm"/>
              <a:tailEnd type="none" w="sm" len="sm"/>
            </a:ln>
          </p:spPr>
        </p:sp>
      </p:grpSp>
      <p:sp>
        <p:nvSpPr>
          <p:cNvPr id="9" name="CuadroTexto 8">
            <a:extLst>
              <a:ext uri="{FF2B5EF4-FFF2-40B4-BE49-F238E27FC236}">
                <a16:creationId xmlns:a16="http://schemas.microsoft.com/office/drawing/2014/main" id="{2EFD876A-82AD-6558-2B5D-585C1F458304}"/>
              </a:ext>
            </a:extLst>
          </p:cNvPr>
          <p:cNvSpPr txBox="1"/>
          <p:nvPr userDrawn="1"/>
        </p:nvSpPr>
        <p:spPr>
          <a:xfrm>
            <a:off x="4622800" y="6159460"/>
            <a:ext cx="6883401" cy="2974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ES_tradnl" sz="1333" dirty="0">
                <a:solidFill>
                  <a:schemeClr val="tx1"/>
                </a:solidFill>
                <a:latin typeface="Arial Rounded MT Bold" panose="020F0704030504030204" pitchFamily="34" charset="0"/>
              </a:rPr>
              <a:t>Departamento de Aduanas e Impuestos Especiales</a:t>
            </a:r>
          </a:p>
        </p:txBody>
      </p:sp>
    </p:spTree>
    <p:extLst>
      <p:ext uri="{BB962C8B-B14F-4D97-AF65-F5344CB8AC3E}">
        <p14:creationId xmlns:p14="http://schemas.microsoft.com/office/powerpoint/2010/main" val="383708215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Blank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" y="429"/>
            <a:ext cx="12190476" cy="68571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922780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04800" y="183092"/>
            <a:ext cx="5486400" cy="762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4800" y="1066800"/>
            <a:ext cx="5486400" cy="301730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04800" y="4237567"/>
            <a:ext cx="1422400" cy="2434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7/14/2026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082800" y="4237567"/>
            <a:ext cx="1930400" cy="2434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68800" y="4237567"/>
            <a:ext cx="1422400" cy="2434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96954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</p:sldLayoutIdLst>
  <p:txStyles>
    <p:titleStyle>
      <a:lvl1pPr algn="ctr" defTabSz="609630" rtl="0" eaLnBrk="1" latinLnBrk="0" hangingPunct="1">
        <a:spcBef>
          <a:spcPct val="0"/>
        </a:spcBef>
        <a:buNone/>
        <a:defRPr sz="2933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11" indent="-228611" algn="l" defTabSz="609630" rtl="0" eaLnBrk="1" latinLnBrk="0" hangingPunct="1">
        <a:spcBef>
          <a:spcPct val="20000"/>
        </a:spcBef>
        <a:buFont typeface="Arial" pitchFamily="34" charset="0"/>
        <a:buChar char="•"/>
        <a:defRPr sz="2133" kern="1200">
          <a:solidFill>
            <a:schemeClr val="tx1"/>
          </a:solidFill>
          <a:latin typeface="+mn-lt"/>
          <a:ea typeface="+mn-ea"/>
          <a:cs typeface="+mn-cs"/>
        </a:defRPr>
      </a:lvl1pPr>
      <a:lvl2pPr marL="495325" indent="-190510" algn="l" defTabSz="609630" rtl="0" eaLnBrk="1" latinLnBrk="0" hangingPunct="1">
        <a:spcBef>
          <a:spcPct val="20000"/>
        </a:spcBef>
        <a:buFont typeface="Arial" pitchFamily="34" charset="0"/>
        <a:buChar char="–"/>
        <a:defRPr sz="1867" kern="1200">
          <a:solidFill>
            <a:schemeClr val="tx1"/>
          </a:solidFill>
          <a:latin typeface="+mn-lt"/>
          <a:ea typeface="+mn-ea"/>
          <a:cs typeface="+mn-cs"/>
        </a:defRPr>
      </a:lvl2pPr>
      <a:lvl3pPr marL="762038" indent="-152408" algn="l" defTabSz="60963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66853" indent="-152408" algn="l" defTabSz="609630" rtl="0" eaLnBrk="1" latinLnBrk="0" hangingPunct="1">
        <a:spcBef>
          <a:spcPct val="20000"/>
        </a:spcBef>
        <a:buFont typeface="Arial" pitchFamily="34" charset="0"/>
        <a:buChar char="–"/>
        <a:defRPr sz="1333" kern="1200">
          <a:solidFill>
            <a:schemeClr val="tx1"/>
          </a:solidFill>
          <a:latin typeface="+mn-lt"/>
          <a:ea typeface="+mn-ea"/>
          <a:cs typeface="+mn-cs"/>
        </a:defRPr>
      </a:lvl4pPr>
      <a:lvl5pPr marL="1371669" indent="-152408" algn="l" defTabSz="609630" rtl="0" eaLnBrk="1" latinLnBrk="0" hangingPunct="1">
        <a:spcBef>
          <a:spcPct val="20000"/>
        </a:spcBef>
        <a:buFont typeface="Arial" pitchFamily="34" charset="0"/>
        <a:buChar char="»"/>
        <a:defRPr sz="1333" kern="1200">
          <a:solidFill>
            <a:schemeClr val="tx1"/>
          </a:solidFill>
          <a:latin typeface="+mn-lt"/>
          <a:ea typeface="+mn-ea"/>
          <a:cs typeface="+mn-cs"/>
        </a:defRPr>
      </a:lvl5pPr>
      <a:lvl6pPr marL="1676484" indent="-152408" algn="l" defTabSz="609630" rtl="0" eaLnBrk="1" latinLnBrk="0" hangingPunct="1">
        <a:spcBef>
          <a:spcPct val="20000"/>
        </a:spcBef>
        <a:buFont typeface="Arial" pitchFamily="34" charset="0"/>
        <a:buChar char="•"/>
        <a:defRPr sz="1333" kern="1200">
          <a:solidFill>
            <a:schemeClr val="tx1"/>
          </a:solidFill>
          <a:latin typeface="+mn-lt"/>
          <a:ea typeface="+mn-ea"/>
          <a:cs typeface="+mn-cs"/>
        </a:defRPr>
      </a:lvl6pPr>
      <a:lvl7pPr marL="1981299" indent="-152408" algn="l" defTabSz="609630" rtl="0" eaLnBrk="1" latinLnBrk="0" hangingPunct="1">
        <a:spcBef>
          <a:spcPct val="20000"/>
        </a:spcBef>
        <a:buFont typeface="Arial" pitchFamily="34" charset="0"/>
        <a:buChar char="•"/>
        <a:defRPr sz="1333" kern="1200">
          <a:solidFill>
            <a:schemeClr val="tx1"/>
          </a:solidFill>
          <a:latin typeface="+mn-lt"/>
          <a:ea typeface="+mn-ea"/>
          <a:cs typeface="+mn-cs"/>
        </a:defRPr>
      </a:lvl7pPr>
      <a:lvl8pPr marL="2286114" indent="-152408" algn="l" defTabSz="609630" rtl="0" eaLnBrk="1" latinLnBrk="0" hangingPunct="1">
        <a:spcBef>
          <a:spcPct val="20000"/>
        </a:spcBef>
        <a:buFont typeface="Arial" pitchFamily="34" charset="0"/>
        <a:buChar char="•"/>
        <a:defRPr sz="1333" kern="1200">
          <a:solidFill>
            <a:schemeClr val="tx1"/>
          </a:solidFill>
          <a:latin typeface="+mn-lt"/>
          <a:ea typeface="+mn-ea"/>
          <a:cs typeface="+mn-cs"/>
        </a:defRPr>
      </a:lvl8pPr>
      <a:lvl9pPr marL="2590930" indent="-152408" algn="l" defTabSz="609630" rtl="0" eaLnBrk="1" latinLnBrk="0" hangingPunct="1">
        <a:spcBef>
          <a:spcPct val="20000"/>
        </a:spcBef>
        <a:buFont typeface="Arial" pitchFamily="34" charset="0"/>
        <a:buChar char="•"/>
        <a:defRPr sz="133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1pPr>
      <a:lvl2pPr marL="304815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2pPr>
      <a:lvl3pPr marL="609630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46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1219261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1524076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91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2133707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2438522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mailto:acuerdo.Gibraltar@correo.aeat.es" TargetMode="External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png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1C7891">
                <a:alpha val="100000"/>
              </a:srgbClr>
            </a:gs>
            <a:gs pos="33333">
              <a:srgbClr val="1C3F91">
                <a:alpha val="100000"/>
              </a:srgbClr>
            </a:gs>
            <a:gs pos="66667">
              <a:srgbClr val="182449">
                <a:alpha val="100000"/>
              </a:srgbClr>
            </a:gs>
            <a:gs pos="100000">
              <a:srgbClr val="070B17">
                <a:alpha val="100000"/>
              </a:srgbClr>
            </a:gs>
          </a:gsLst>
          <a:path path="circle">
            <a:fillToRect r="100000" b="100000"/>
          </a:path>
          <a:tileRect l="-100000" t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uadroTexto 5"/>
          <p:cNvSpPr txBox="1"/>
          <p:nvPr/>
        </p:nvSpPr>
        <p:spPr>
          <a:xfrm>
            <a:off x="1003157" y="2020107"/>
            <a:ext cx="9962147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24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sz="2800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ESCENARIOS DE EXPORTACIÓN, IMPORTACIÓN, TRÁNSITO Y OTRAS CUESTIONES EN EL MARCO DEL ACUERDO ENTRE LA UNIÓN EUROPEA Y REINO UNIDO EN RELACIÓN CON GIBRALTAR</a:t>
            </a:r>
            <a:endParaRPr kumimoji="0" lang="es-ES" sz="2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24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57A90235-5218-827F-1E2B-8B11772A780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72337" y="4164719"/>
            <a:ext cx="2448632" cy="1558466"/>
          </a:xfrm>
          <a:prstGeom prst="rect">
            <a:avLst/>
          </a:prstGeom>
        </p:spPr>
      </p:pic>
      <p:pic>
        <p:nvPicPr>
          <p:cNvPr id="3" name="Imagen 2">
            <a:extLst>
              <a:ext uri="{FF2B5EF4-FFF2-40B4-BE49-F238E27FC236}">
                <a16:creationId xmlns:a16="http://schemas.microsoft.com/office/drawing/2014/main" id="{CE004CBA-70D8-2143-97E2-3C4CE83DE28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296930" y="325487"/>
            <a:ext cx="2895070" cy="1306380"/>
          </a:xfrm>
          <a:prstGeom prst="rect">
            <a:avLst/>
          </a:prstGeom>
        </p:spPr>
      </p:pic>
      <p:pic>
        <p:nvPicPr>
          <p:cNvPr id="4" name="Imagen 3">
            <a:extLst>
              <a:ext uri="{FF2B5EF4-FFF2-40B4-BE49-F238E27FC236}">
                <a16:creationId xmlns:a16="http://schemas.microsoft.com/office/drawing/2014/main" id="{8B597204-E925-B727-0897-97333C3D424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918179" y="1631866"/>
            <a:ext cx="1594242" cy="2255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791079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689811" y="1272509"/>
            <a:ext cx="10587789" cy="50475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457200" marR="0" lvl="1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endParaRPr kumimoji="0" lang="es-ES" sz="18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6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endParaRPr kumimoji="0" lang="es-ES" sz="18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es-ES" sz="18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Especificaciones del H1</a:t>
            </a:r>
            <a:endParaRPr lang="es-ES" b="1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endParaRPr kumimoji="0" lang="es-ES" sz="18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kumimoji="0" lang="es-ES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Declaraciones A (declaración estándar, 162 CAU) y D (</a:t>
            </a:r>
            <a:r>
              <a:rPr kumimoji="0" lang="es-ES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predeclaración</a:t>
            </a:r>
            <a:r>
              <a:rPr kumimoji="0" lang="es-ES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171 CAU)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endParaRPr kumimoji="0" lang="es-ES" sz="1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kumimoji="0" lang="es-ES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Declaración IM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endParaRPr kumimoji="0" lang="es-ES" sz="1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kumimoji="0" lang="es-ES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País de expedición GIB y destino ES u otro EM (régimen 42)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endParaRPr kumimoji="0" lang="es-ES" sz="1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kumimoji="0" lang="es-ES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No cálculo de arancel en los intercambios entre mercancía a LC en GI (Unión Aduanera desde 15/07)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endParaRPr kumimoji="0" lang="es-ES" sz="1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kumimoji="0" lang="es-ES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Paraduaneros</a:t>
            </a:r>
            <a:r>
              <a:rPr kumimoji="0" lang="es-ES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sin cambios, pero si necesitan PIF </a:t>
            </a:r>
            <a:r>
              <a:rPr kumimoji="0" lang="es-ES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Wingdings" panose="05000000000000000000" pitchFamily="2" charset="2"/>
              </a:rPr>
              <a:t> DCP Algeciras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8A578B3F-CD35-1285-252E-498E8FA6FEBC}"/>
              </a:ext>
            </a:extLst>
          </p:cNvPr>
          <p:cNvSpPr txBox="1"/>
          <p:nvPr/>
        </p:nvSpPr>
        <p:spPr>
          <a:xfrm>
            <a:off x="524780" y="401052"/>
            <a:ext cx="108284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8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Escenario 1: Importación en la Unión de mercancía despachada a libre circulación en Gibraltar</a:t>
            </a: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21519464-396F-E80B-1693-E56ED3409ADA}"/>
              </a:ext>
            </a:extLst>
          </p:cNvPr>
          <p:cNvSpPr txBox="1"/>
          <p:nvPr/>
        </p:nvSpPr>
        <p:spPr>
          <a:xfrm>
            <a:off x="569494" y="968843"/>
            <a:ext cx="10828421" cy="29546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es-ES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Presentación ENS en tanto Gibraltar es territorio tercero durante el periodo transitorio del Acuerdo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endParaRPr kumimoji="0" lang="es-ES" sz="1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es-ES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Presentación de T2GI ante las autoridades aduaneras de GI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endParaRPr kumimoji="0" lang="es-ES" sz="1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kumimoji="0" lang="es-ES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Indicar el T2GI/T2GI a nivel MRN/partida con el que la mercancía entró a GI (</a:t>
            </a:r>
            <a:r>
              <a:rPr kumimoji="0" lang="es-ES" sz="1400" b="1" i="0" u="none" strike="noStrike" kern="1200" cap="none" spc="0" normalizeH="0" baseline="0" noProof="0" dirty="0">
                <a:ln>
                  <a:noFill/>
                </a:ln>
                <a:solidFill>
                  <a:srgbClr val="92D05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código 1240</a:t>
            </a:r>
            <a:r>
              <a:rPr kumimoji="0" lang="es-ES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)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endParaRPr kumimoji="0" lang="es-ES" sz="1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es-ES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Presentación de declaración que proceda en el DCP en función del destino: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endParaRPr kumimoji="0" lang="es-ES" sz="1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kumimoji="0" lang="es-ES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H1: regímenes 01, 07, 40, 42, 44, 51 y 53 (Ojo, para vincular a RR.EE, autorización sujeta a normativa aduanera solicitada ante autorización española competente)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kumimoji="0" lang="es-ES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H2: régimen 71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kumimoji="0" lang="es-ES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T1: movimiento de mercancía no UE entre dos puntos de TAU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1343311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572907" y="630825"/>
            <a:ext cx="11153872" cy="51398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8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Escenario 2: Importación en la Unión de mercancía que procede de un régimen especial fiscal en Gibraltar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es-ES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Presentación ENS en tanto Gibraltar es territorio tercero durante el periodo transitorio del Acuerdo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endParaRPr kumimoji="0" lang="es-ES" sz="1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es-ES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Presentación de T2GI ante las autoridades aduaneras de GI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endParaRPr kumimoji="0" lang="es-ES" sz="1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kumimoji="0" lang="es-ES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Indicar el T2GI/T2GI a nivel MRN/partida con el que la mercancía entró a GI (código </a:t>
            </a:r>
            <a:r>
              <a:rPr kumimoji="0" lang="es-ES" sz="1400" b="1" i="0" u="none" strike="noStrike" kern="1200" cap="none" spc="0" normalizeH="0" baseline="0" noProof="0" dirty="0">
                <a:ln>
                  <a:noFill/>
                </a:ln>
                <a:solidFill>
                  <a:srgbClr val="92D05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1241, 1242 o 1243</a:t>
            </a:r>
            <a:r>
              <a:rPr kumimoji="0" lang="es-ES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)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endParaRPr kumimoji="0" lang="es-ES" sz="1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es-ES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Presentación de declaración que proceda en el DCP en función del destino: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endParaRPr kumimoji="0" lang="es-ES" sz="1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kumimoji="0" lang="es-ES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H1: regímenes solicitados 01, 07, 40, 42, </a:t>
            </a:r>
            <a:r>
              <a:rPr kumimoji="0" lang="es-ES" sz="1400" b="1" i="0" u="none" strike="noStrike" kern="1200" cap="none" spc="0" normalizeH="0" baseline="0" noProof="0" dirty="0">
                <a:ln>
                  <a:noFill/>
                </a:ln>
                <a:solidFill>
                  <a:srgbClr val="F7964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61 y 63 </a:t>
            </a:r>
            <a:r>
              <a:rPr kumimoji="0" lang="es-ES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y regímenes precedentes: 10, 21, 22, y 23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kumimoji="0" lang="es-ES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H2: régimen 71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kumimoji="0" lang="es-ES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T1: movimiento de mercancía no UE entre dos puntos de TAU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endParaRPr kumimoji="0" lang="es-ES" sz="1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es-ES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País de expedición GIB y destino ES u otro EM (régimen 63 y 42)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endParaRPr kumimoji="0" lang="es-ES" sz="1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es-ES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Tipo de declaración A y D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endParaRPr kumimoji="0" lang="es-ES" sz="1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es-ES" sz="14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Paraduaneros</a:t>
            </a:r>
            <a:r>
              <a:rPr kumimoji="0" lang="es-ES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aplican tal cual. Si mercancía sujeta a control PIF </a:t>
            </a:r>
            <a:r>
              <a:rPr kumimoji="0" lang="es-ES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Wingdings" panose="05000000000000000000" pitchFamily="2" charset="2"/>
              </a:rPr>
              <a:t> DCP de Algeciras</a:t>
            </a:r>
            <a:endParaRPr kumimoji="0" lang="es-ES" sz="1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8963503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524780" y="1256467"/>
            <a:ext cx="10587789" cy="28315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Arial" panose="020B0604020202020204" pitchFamily="34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Calibri"/>
              <a:ea typeface="+mn-ea"/>
              <a:cs typeface="Arial" panose="020B0604020202020204" pitchFamily="34" charset="0"/>
            </a:endParaRPr>
          </a:p>
          <a:p>
            <a:pPr marL="457200" marR="0" lvl="1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Arial" panose="020B0604020202020204" pitchFamily="34" charset="0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endParaRPr kumimoji="0" lang="es-ES" sz="18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Calibri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6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Calibri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Calibri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Calibri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Calibri"/>
              <a:ea typeface="+mn-ea"/>
              <a:cs typeface="Arial" panose="020B0604020202020204" pitchFamily="34" charset="0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endParaRPr kumimoji="0" lang="es-ES" sz="18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Calibri"/>
              <a:ea typeface="+mn-ea"/>
              <a:cs typeface="Arial" panose="020B0604020202020204" pitchFamily="34" charset="0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endParaRPr kumimoji="0" lang="es-ES" sz="18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Calibri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45B56B7D-BE63-CEBD-D1A5-FDA01262DC5A}"/>
              </a:ext>
            </a:extLst>
          </p:cNvPr>
          <p:cNvSpPr txBox="1"/>
          <p:nvPr/>
        </p:nvSpPr>
        <p:spPr>
          <a:xfrm>
            <a:off x="524780" y="240631"/>
            <a:ext cx="10881157" cy="66171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8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Escenario 3: Importación de mercancía no comunitaria en Gibraltar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es-ES" sz="16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Regla general, por tierra (art 1 Anexo 21)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endParaRPr kumimoji="0" lang="es-ES" sz="16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kumimoji="0" lang="es-ES" sz="1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Las mercancías procedentes de territorios terceros destino GI serán objeto de H1 seguido de T1GI desde DCP hasta GI. 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endParaRPr kumimoji="0" lang="es-ES" sz="16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kumimoji="0" lang="es-ES" sz="1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Regímenes: 40, 51, 53 y 71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endParaRPr kumimoji="0" lang="es-ES" sz="16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1200150" marR="0" lvl="2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es-ES" sz="1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Regímenes fiscales en GI (art 6.3 Anexo 21). 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endParaRPr kumimoji="0" lang="es-ES" sz="1600" b="1" i="0" u="none" strike="noStrike" kern="1200" cap="none" spc="0" normalizeH="0" baseline="0" noProof="0" dirty="0">
              <a:ln>
                <a:noFill/>
              </a:ln>
              <a:solidFill>
                <a:srgbClr val="F79646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kumimoji="0" lang="es-ES" sz="1600" b="1" i="0" u="none" strike="noStrike" kern="1200" cap="none" spc="0" normalizeH="0" baseline="0" noProof="0" dirty="0">
                <a:ln>
                  <a:noFill/>
                </a:ln>
                <a:solidFill>
                  <a:srgbClr val="F7964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T1GI, importante: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endParaRPr kumimoji="0" lang="es-ES" sz="1200" b="1" i="0" u="none" strike="noStrike" kern="1200" cap="none" spc="0" normalizeH="0" baseline="0" noProof="0" dirty="0">
              <a:ln>
                <a:noFill/>
              </a:ln>
              <a:solidFill>
                <a:srgbClr val="F79646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1200150" marR="0" lvl="2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kumimoji="0" lang="es-ES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Códigos </a:t>
            </a:r>
            <a:r>
              <a:rPr kumimoji="0" lang="es-ES" sz="1200" b="1" i="0" u="none" strike="noStrike" kern="1200" cap="none" spc="0" normalizeH="0" baseline="0" noProof="0" dirty="0">
                <a:ln>
                  <a:noFill/>
                </a:ln>
                <a:solidFill>
                  <a:srgbClr val="92D05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7020</a:t>
            </a:r>
            <a:r>
              <a:rPr kumimoji="0" lang="es-ES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(valor estadístico), </a:t>
            </a:r>
            <a:r>
              <a:rPr kumimoji="0" lang="es-ES" sz="1200" b="1" i="0" u="none" strike="noStrike" kern="1200" cap="none" spc="0" normalizeH="0" baseline="0" noProof="0" dirty="0">
                <a:ln>
                  <a:noFill/>
                </a:ln>
                <a:solidFill>
                  <a:srgbClr val="92D05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7022</a:t>
            </a:r>
            <a:r>
              <a:rPr kumimoji="0" lang="es-ES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(transporte y seguro desde territorio tercero hasta DCP) y </a:t>
            </a:r>
            <a:r>
              <a:rPr kumimoji="0" lang="es-ES" sz="1200" b="1" i="0" u="none" strike="noStrike" kern="1200" cap="none" spc="0" normalizeH="0" baseline="0" noProof="0" dirty="0">
                <a:ln>
                  <a:noFill/>
                </a:ln>
                <a:solidFill>
                  <a:srgbClr val="92D05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7024</a:t>
            </a:r>
            <a:r>
              <a:rPr kumimoji="0" lang="es-ES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(desde DCP a GI) </a:t>
            </a:r>
            <a:endParaRPr kumimoji="0" lang="es-ES" sz="1200" b="0" i="0" u="sng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1200150" marR="0" lvl="2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endParaRPr kumimoji="0" lang="es-ES" sz="1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1200150" marR="0" lvl="2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kumimoji="0" lang="es-ES" sz="1200" b="1" i="0" u="none" strike="noStrike" kern="1200" cap="none" spc="0" normalizeH="0" baseline="0" noProof="0" dirty="0">
                <a:ln>
                  <a:noFill/>
                </a:ln>
                <a:solidFill>
                  <a:srgbClr val="92D05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Códigos 1247: </a:t>
            </a:r>
            <a:r>
              <a:rPr kumimoji="0" lang="es-ES" sz="12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cuota de deuda aduanera para cálculo de TT en GI</a:t>
            </a:r>
          </a:p>
          <a:p>
            <a:pPr marL="1200150" marR="0" lvl="2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endParaRPr kumimoji="0" lang="es-ES" sz="1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1200150" marR="0" lvl="2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kumimoji="0" lang="es-ES" sz="1200" b="1" i="0" u="none" strike="noStrike" kern="1200" cap="none" spc="0" normalizeH="0" baseline="0" noProof="0" dirty="0">
                <a:ln>
                  <a:noFill/>
                </a:ln>
                <a:solidFill>
                  <a:srgbClr val="92D05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N380 o N325 </a:t>
            </a:r>
            <a:r>
              <a:rPr kumimoji="0" lang="es-ES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: factura comercial o proforma</a:t>
            </a:r>
          </a:p>
          <a:p>
            <a:pPr marL="1200150" marR="0" lvl="2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endParaRPr kumimoji="0" lang="es-ES" sz="1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1200150" marR="0" lvl="2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kumimoji="0" lang="es-ES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No modificar, sí invalidar.</a:t>
            </a:r>
          </a:p>
          <a:p>
            <a:pPr marL="1200150" marR="0" lvl="2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endParaRPr kumimoji="0" lang="es-ES" sz="1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1200150" marR="0" lvl="2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kumimoji="0" lang="es-ES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No duplicidad de controles si se pasan en el H1</a:t>
            </a:r>
          </a:p>
          <a:p>
            <a:pPr marL="1200150" marR="0" lvl="2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endParaRPr kumimoji="0" lang="es-ES" sz="1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1200150" marR="0" lvl="2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kumimoji="0" lang="es-ES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Grupaje de declaraciones – T1GI, misma importa en cada HC o distintas; no agrupación partidas. Se trasladan tal cual</a:t>
            </a:r>
          </a:p>
          <a:p>
            <a:pPr marL="1200150" marR="0" lvl="2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endParaRPr kumimoji="0" lang="es-ES" sz="1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1200150" marR="0" lvl="2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kumimoji="0" lang="es-ES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ADT (+ACR) – solo permitimos emitir H1+T1GI si </a:t>
            </a:r>
            <a:r>
              <a:rPr kumimoji="0" lang="es-ES" sz="1200" b="0" i="0" u="none" strike="noStrike" kern="1200" cap="none" spc="0" normalizeH="0" baseline="0" noProof="0" dirty="0">
                <a:ln>
                  <a:noFill/>
                </a:ln>
                <a:solidFill>
                  <a:srgbClr val="F7964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dependen de ubicación de DCP</a:t>
            </a:r>
          </a:p>
          <a:p>
            <a:pPr marL="1200150" marR="0" lvl="2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endParaRPr kumimoji="0" lang="es-ES" sz="16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6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endParaRPr kumimoji="0" lang="es-ES" sz="16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4618485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428527" y="422277"/>
            <a:ext cx="10587789" cy="47397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es-ES" sz="18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Especificaciones comunes a todos los regímenes en el H1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endParaRPr kumimoji="0" lang="es-ES" sz="18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kumimoji="0" lang="es-ES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Aduana donde se presenta la declaración y mercancías: cualquier DCP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endParaRPr kumimoji="0" lang="es-ES" sz="1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kumimoji="0" lang="es-ES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Declaración IM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endParaRPr kumimoji="0" lang="es-ES" sz="1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kumimoji="0" lang="es-ES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Destino GI – a nivel de subcabecera (Good </a:t>
            </a:r>
            <a:r>
              <a:rPr kumimoji="0" lang="es-ES" sz="14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shipment</a:t>
            </a:r>
            <a:r>
              <a:rPr kumimoji="0" lang="es-ES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)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endParaRPr kumimoji="0" lang="es-ES" sz="1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kumimoji="0" lang="es-ES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Regímenes: 40, 51, 53 y 71 (pago previo o garantía)** 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endParaRPr kumimoji="0" lang="es-ES" sz="1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kumimoji="0" lang="es-ES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No contingentes, ni suspensiones ni preferencias (preferencia 100)</a:t>
            </a:r>
            <a:r>
              <a:rPr lang="es-ES" sz="14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s-ES" sz="14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OJO, Acuerdo Brexit***</a:t>
            </a:r>
            <a:endParaRPr kumimoji="0" lang="es-ES" sz="1400" b="1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endParaRPr kumimoji="0" lang="es-ES" sz="1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kumimoji="0" lang="es-ES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No CCL ni EIDR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endParaRPr kumimoji="0" lang="es-ES" sz="1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kumimoji="0" lang="es-ES" sz="14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Paraduaneros</a:t>
            </a:r>
            <a:r>
              <a:rPr kumimoji="0" lang="es-ES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con destino GI: controles sanitarios y fitosanitarios. Solo aplica medidas comunitarias, no nacionales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endParaRPr kumimoji="0" lang="es-ES" sz="1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kumimoji="0" lang="es-ES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Todas las partidas del H1 mismo régimen aduanero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endParaRPr kumimoji="0" lang="es-ES" sz="1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kumimoji="0" lang="es-ES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Declaraciones A y D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endParaRPr kumimoji="0" lang="es-ES" sz="1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kumimoji="0" lang="es-ES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No IVA/IIEE en declaraciones con destino GI, solo deuda aduanera</a:t>
            </a:r>
          </a:p>
        </p:txBody>
      </p:sp>
    </p:spTree>
    <p:extLst>
      <p:ext uri="{BB962C8B-B14F-4D97-AF65-F5344CB8AC3E}">
        <p14:creationId xmlns:p14="http://schemas.microsoft.com/office/powerpoint/2010/main" val="407392921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524780" y="1256467"/>
            <a:ext cx="10587789" cy="28315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Arial" panose="020B0604020202020204" pitchFamily="34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Calibri"/>
              <a:ea typeface="+mn-ea"/>
              <a:cs typeface="Arial" panose="020B0604020202020204" pitchFamily="34" charset="0"/>
            </a:endParaRPr>
          </a:p>
          <a:p>
            <a:pPr marL="457200" marR="0" lvl="1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Arial" panose="020B0604020202020204" pitchFamily="34" charset="0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endParaRPr kumimoji="0" lang="es-ES" sz="18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Calibri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6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Calibri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Calibri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Calibri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Calibri"/>
              <a:ea typeface="+mn-ea"/>
              <a:cs typeface="Arial" panose="020B0604020202020204" pitchFamily="34" charset="0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endParaRPr kumimoji="0" lang="es-ES" sz="18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Calibri"/>
              <a:ea typeface="+mn-ea"/>
              <a:cs typeface="Arial" panose="020B0604020202020204" pitchFamily="34" charset="0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endParaRPr kumimoji="0" lang="es-ES" sz="18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Calibri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6BCBFC76-F1BB-C767-9D0A-E746369C7892}"/>
              </a:ext>
            </a:extLst>
          </p:cNvPr>
          <p:cNvSpPr txBox="1"/>
          <p:nvPr/>
        </p:nvSpPr>
        <p:spPr>
          <a:xfrm>
            <a:off x="673768" y="224589"/>
            <a:ext cx="11394505" cy="63401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8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Régimen 40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kumimoji="0" lang="es-ES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Deuda real: pagar/garantizar deuda aduanera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kumimoji="0" lang="es-ES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No posibilidad de declarar una autorización de régimen especial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kumimoji="0" lang="es-ES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Obligación de declarar </a:t>
            </a:r>
            <a:r>
              <a:rPr kumimoji="0" lang="es-ES" sz="1200" b="1" i="0" u="none" strike="noStrike" kern="1200" cap="none" spc="0" normalizeH="0" baseline="0" noProof="0" dirty="0">
                <a:ln>
                  <a:noFill/>
                </a:ln>
                <a:solidFill>
                  <a:schemeClr val="accent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código 5GI </a:t>
            </a:r>
            <a:r>
              <a:rPr kumimoji="0" lang="es-ES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en H1 con destino GI como régimen adicional – no liquidación IVA/IIEE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lang="es-ES" sz="12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Posibilidad de declarar preferencia 300, si país de origen UK.</a:t>
            </a:r>
            <a:endParaRPr kumimoji="0" lang="es-ES" sz="1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8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Régimen 51 y 53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kumimoji="0" lang="es-ES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Deuda potencial -  regímenes a garantizar en el momento de despacho (CGU/Garantía individual)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kumimoji="0" lang="es-ES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Permiten autorización normal (CD) como simplificada (art 163 RDCAU)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kumimoji="0" lang="es-ES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Obligación de declarar códigos adicionales: </a:t>
            </a:r>
            <a:r>
              <a:rPr kumimoji="0" lang="es-ES" sz="1200" b="1" i="0" u="none" strike="noStrike" kern="1200" cap="none" spc="0" normalizeH="0" baseline="0" noProof="0" dirty="0">
                <a:ln>
                  <a:noFill/>
                </a:ln>
                <a:solidFill>
                  <a:schemeClr val="accent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código 5GP </a:t>
            </a:r>
            <a:r>
              <a:rPr kumimoji="0" lang="es-ES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para RPA y </a:t>
            </a:r>
            <a:r>
              <a:rPr kumimoji="0" lang="es-ES" sz="1200" b="1" i="0" u="none" strike="noStrike" kern="1200" cap="none" spc="0" normalizeH="0" baseline="0" noProof="0" dirty="0">
                <a:ln>
                  <a:noFill/>
                </a:ln>
                <a:solidFill>
                  <a:schemeClr val="accent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código 5GT </a:t>
            </a:r>
            <a:r>
              <a:rPr kumimoji="0" lang="es-ES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para IT – no cálculo de IVA/IIEE en el IR de la garantía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8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Régimen 71 </a:t>
            </a:r>
            <a:r>
              <a:rPr kumimoji="0" lang="es-ES" sz="1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(OJO, no H2 en GI)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kumimoji="0" lang="es-ES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Deuda potencial – régimen a garantizar en el momento de despacho. Se obliga a declarar </a:t>
            </a:r>
            <a:r>
              <a:rPr kumimoji="0" lang="es-ES" sz="1200" b="1" i="0" u="none" strike="noStrike" kern="1200" cap="none" spc="0" normalizeH="0" baseline="0" noProof="0" dirty="0">
                <a:ln>
                  <a:noFill/>
                </a:ln>
                <a:solidFill>
                  <a:srgbClr val="92D05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código 7018 </a:t>
            </a:r>
            <a:r>
              <a:rPr kumimoji="0" lang="es-ES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para apuntar la deuda. Si el importe es &gt; 0, obligación a declarar </a:t>
            </a:r>
            <a:r>
              <a:rPr kumimoji="0" lang="es-ES" sz="12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código 9018 </a:t>
            </a:r>
            <a:r>
              <a:rPr kumimoji="0" lang="es-ES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</a:t>
            </a:r>
            <a:r>
              <a:rPr kumimoji="0" lang="es-ES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nº</a:t>
            </a:r>
            <a:r>
              <a:rPr kumimoji="0" lang="es-ES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GRN).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es-ES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Garantía: la del declarante o importador; y se admite la del representante directo (</a:t>
            </a:r>
            <a:r>
              <a:rPr kumimoji="0" lang="es-ES" sz="1200" b="1" i="0" u="none" strike="noStrike" kern="1200" cap="none" spc="0" normalizeH="0" baseline="0" noProof="0" dirty="0">
                <a:ln>
                  <a:noFill/>
                </a:ln>
                <a:solidFill>
                  <a:srgbClr val="92D05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código 9017</a:t>
            </a:r>
            <a:r>
              <a:rPr kumimoji="0" lang="es-ES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)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kumimoji="0" lang="es-ES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La instalación como depósito aduanero: en GI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kumimoji="0" lang="es-ES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Autorización normal, concedida por DCP. No autorización simplificada (art 163 RDCAU)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kumimoji="0" lang="es-ES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Dos posibilidades: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es-ES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Inclusión DA para avituallamientos con suministro </a:t>
            </a:r>
            <a:r>
              <a:rPr kumimoji="0" lang="es-ES" sz="1200" b="1" i="0" u="none" strike="noStrike" kern="1200" cap="none" spc="0" normalizeH="0" baseline="0" noProof="0" dirty="0">
                <a:ln>
                  <a:noFill/>
                </a:ln>
                <a:solidFill>
                  <a:srgbClr val="F7964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inmediato </a:t>
            </a:r>
            <a:r>
              <a:rPr kumimoji="0" lang="es-ES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 buque o aeronave: </a:t>
            </a:r>
            <a:r>
              <a:rPr kumimoji="0" lang="es-ES" sz="1200" b="1" i="0" u="none" strike="noStrike" kern="1200" cap="none" spc="0" normalizeH="0" baseline="0" noProof="0" dirty="0">
                <a:ln>
                  <a:noFill/>
                </a:ln>
                <a:solidFill>
                  <a:schemeClr val="accent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código</a:t>
            </a:r>
            <a:r>
              <a:rPr kumimoji="0" lang="es-ES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s-ES" sz="1200" b="1" i="0" u="none" strike="noStrike" kern="1200" cap="none" spc="0" normalizeH="0" baseline="0" noProof="0" dirty="0">
                <a:ln>
                  <a:noFill/>
                </a:ln>
                <a:solidFill>
                  <a:schemeClr val="accent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5GA</a:t>
            </a:r>
            <a:r>
              <a:rPr kumimoji="0" lang="es-ES" sz="1200" b="0" i="0" u="none" strike="noStrike" kern="1200" cap="none" spc="0" normalizeH="0" baseline="0" noProof="0" dirty="0">
                <a:ln>
                  <a:noFill/>
                </a:ln>
                <a:solidFill>
                  <a:schemeClr val="accent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s-ES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en </a:t>
            </a:r>
            <a:r>
              <a:rPr kumimoji="0" lang="es-ES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additional</a:t>
            </a:r>
            <a:r>
              <a:rPr kumimoji="0" lang="es-ES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s-ES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reference</a:t>
            </a:r>
            <a:r>
              <a:rPr kumimoji="0" lang="es-ES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(no cálculo IVA/IIEE) y régimen 71.00 o 71.71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es-ES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Inclusión en DA con entrada física de mercancía en instalaciones en GI</a:t>
            </a:r>
          </a:p>
          <a:p>
            <a:pPr marL="1200150" marR="0" lvl="2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es-ES" sz="1200" b="1" i="0" u="none" strike="noStrike" kern="1200" cap="none" spc="0" normalizeH="0" baseline="0" noProof="0" dirty="0">
                <a:ln>
                  <a:noFill/>
                </a:ln>
                <a:solidFill>
                  <a:schemeClr val="accent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Código</a:t>
            </a:r>
            <a:r>
              <a:rPr kumimoji="0" lang="es-ES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s-ES" sz="1200" b="1" i="0" u="none" strike="noStrike" kern="1200" cap="none" spc="0" normalizeH="0" baseline="0" noProof="0" dirty="0">
                <a:ln>
                  <a:noFill/>
                </a:ln>
                <a:solidFill>
                  <a:schemeClr val="accent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5GD </a:t>
            </a:r>
            <a:r>
              <a:rPr kumimoji="0" lang="es-ES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en </a:t>
            </a:r>
            <a:r>
              <a:rPr kumimoji="0" lang="es-ES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additional</a:t>
            </a:r>
            <a:r>
              <a:rPr kumimoji="0" lang="es-ES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s-ES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reference</a:t>
            </a:r>
            <a:r>
              <a:rPr kumimoji="0" lang="es-ES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kumimoji="0" lang="es-ES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n´º</a:t>
            </a:r>
            <a:r>
              <a:rPr kumimoji="0" lang="es-ES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de autorización CW, régimen 71.00 o 71.71</a:t>
            </a:r>
          </a:p>
          <a:p>
            <a:pPr marL="1200150" marR="0" lvl="2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es-ES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Suministro no inmediato a buque/aeronave o dar otro destino posterior 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endParaRPr kumimoji="0" lang="es-ES" sz="1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45720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893345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444570" y="1063961"/>
            <a:ext cx="10587789" cy="56015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es-ES" sz="16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Regla especial, por mar (art 7.4 Anexo 21) – mercancía entra directamente por puerto GI y declaración H1 en DCP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6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kumimoji="0" lang="es-ES" sz="1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RPA/IT – condiciones: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endParaRPr kumimoji="0" lang="es-ES" sz="16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1200150" marR="0" lvl="2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es-ES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Si concurren circunstancias excepcionales y debidamente justificadas (</a:t>
            </a:r>
            <a:r>
              <a:rPr kumimoji="0" lang="es-ES" sz="14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código 1249) </a:t>
            </a:r>
          </a:p>
          <a:p>
            <a:pPr marL="1200150" marR="0" lvl="2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es-ES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Garantía</a:t>
            </a:r>
          </a:p>
          <a:p>
            <a:pPr marL="1200150" marR="0" lvl="2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es-ES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DCP La Línea y ubicación marítima en GI </a:t>
            </a:r>
            <a:r>
              <a:rPr kumimoji="0" lang="es-ES" sz="1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</a:t>
            </a:r>
            <a:r>
              <a:rPr kumimoji="0" lang="es-ES" sz="14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ej</a:t>
            </a:r>
            <a:r>
              <a:rPr lang="es-ES" sz="1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1167GIPE00)</a:t>
            </a:r>
            <a:endParaRPr kumimoji="0" lang="es-ES" sz="14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1200150" marR="0" lvl="2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es-ES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Indicar código 5GP (RPA) o 5GT (IT) –  solo se garantiza deuda aduanera</a:t>
            </a:r>
          </a:p>
          <a:p>
            <a:pPr marL="1200150" marR="0" lvl="2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es-ES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No T1GI</a:t>
            </a:r>
          </a:p>
          <a:p>
            <a:pPr marL="1200150" marR="0" lvl="2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es-ES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Autorización normal, como simplificada</a:t>
            </a:r>
          </a:p>
          <a:p>
            <a:pPr marL="1200150" marR="0" lvl="2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es-ES" sz="14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Paraduaneros</a:t>
            </a:r>
            <a:r>
              <a:rPr kumimoji="0" lang="es-ES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 </a:t>
            </a:r>
            <a:r>
              <a:rPr kumimoji="0" lang="es-ES" sz="1400" b="0" i="0" u="none" strike="noStrike" kern="1200" cap="none" spc="0" normalizeH="0" baseline="0" noProof="0" dirty="0">
                <a:ln>
                  <a:noFill/>
                </a:ln>
                <a:solidFill>
                  <a:srgbClr val="F7964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¿Gibraltar?¿Se deniega la entrada por mar?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endParaRPr kumimoji="0" lang="es-ES" sz="16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kumimoji="0" lang="es-ES" sz="1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DA – condiciones: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endParaRPr kumimoji="0" lang="es-ES" sz="16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1200150" marR="0" lvl="2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es-ES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Solo para carburante no UE que vaya a ser objeto de avituallamiento de buques comerciales </a:t>
            </a:r>
          </a:p>
          <a:p>
            <a:pPr marL="1200150" marR="0" lvl="2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es-ES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DCP La Línea salvo carburante que va por mar desde DCP Algeciras a puerto Gibraltar, que será DCP Algeciras</a:t>
            </a:r>
          </a:p>
          <a:p>
            <a:pPr marL="1200150" marR="0" lvl="2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es-ES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Garantía (remisión régimen 71 entrada por tierra)</a:t>
            </a:r>
          </a:p>
          <a:p>
            <a:pPr marL="1200150" marR="0" lvl="2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es-ES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No autorización simplificada</a:t>
            </a:r>
          </a:p>
          <a:p>
            <a:pPr marL="1200150" marR="0" lvl="2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es-ES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Dos situaciones: suministro directo a buque o suministro posterior con inclusión física en DA (remisión a entrada por tierra, salvo que se exige que TODO debe ir a avituallamientos). </a:t>
            </a:r>
            <a:r>
              <a:rPr kumimoji="0" lang="es-ES" sz="1400" b="1" i="0" u="none" strike="noStrike" kern="1200" cap="none" spc="0" normalizeH="0" baseline="0" noProof="0" dirty="0">
                <a:ln>
                  <a:noFill/>
                </a:ln>
                <a:solidFill>
                  <a:srgbClr val="F7964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¿T1GI?</a:t>
            </a:r>
          </a:p>
          <a:p>
            <a:pPr marL="1200150" marR="0" lvl="2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endParaRPr kumimoji="0" lang="es-ES" sz="16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endParaRPr kumimoji="0" lang="es-ES" sz="16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endParaRPr kumimoji="0" lang="es-ES" sz="16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D32B37C8-042E-DCD5-A4BF-E3D1DBEFD6FA}"/>
              </a:ext>
            </a:extLst>
          </p:cNvPr>
          <p:cNvSpPr txBox="1"/>
          <p:nvPr/>
        </p:nvSpPr>
        <p:spPr>
          <a:xfrm>
            <a:off x="444570" y="478940"/>
            <a:ext cx="9144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8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Escenario 3: Importación de mercancía no comunitaria en Gibraltar</a:t>
            </a:r>
          </a:p>
        </p:txBody>
      </p:sp>
    </p:spTree>
    <p:extLst>
      <p:ext uri="{BB962C8B-B14F-4D97-AF65-F5344CB8AC3E}">
        <p14:creationId xmlns:p14="http://schemas.microsoft.com/office/powerpoint/2010/main" val="243883524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524780" y="1256467"/>
            <a:ext cx="10587789" cy="28315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Arial" panose="020B0604020202020204" pitchFamily="34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Calibri"/>
              <a:ea typeface="+mn-ea"/>
              <a:cs typeface="Arial" panose="020B0604020202020204" pitchFamily="34" charset="0"/>
            </a:endParaRPr>
          </a:p>
          <a:p>
            <a:pPr marL="457200" marR="0" lvl="1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Arial" panose="020B0604020202020204" pitchFamily="34" charset="0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endParaRPr kumimoji="0" lang="es-ES" sz="18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Calibri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6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Calibri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Calibri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Calibri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Calibri"/>
              <a:ea typeface="+mn-ea"/>
              <a:cs typeface="Arial" panose="020B0604020202020204" pitchFamily="34" charset="0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endParaRPr kumimoji="0" lang="es-ES" sz="18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Calibri"/>
              <a:ea typeface="+mn-ea"/>
              <a:cs typeface="Arial" panose="020B0604020202020204" pitchFamily="34" charset="0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endParaRPr kumimoji="0" lang="es-ES" sz="18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Calibri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B8463B47-8606-A0AC-91D1-465A38AE6C1E}"/>
              </a:ext>
            </a:extLst>
          </p:cNvPr>
          <p:cNvSpPr txBox="1"/>
          <p:nvPr/>
        </p:nvSpPr>
        <p:spPr>
          <a:xfrm>
            <a:off x="524780" y="446856"/>
            <a:ext cx="11009494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8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Escenario 4: Importación de mercancía que está en Gibraltar incluida en un régimen aduanero y posteriormente se despacha a consumo en Gibraltar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es-E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Aplicación del 215 CAU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es-E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La declaración de importación se presenta en el DCP de inclusión en el régimen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es-E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Declaración A y D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es-E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País de expedición GIB y destino GIB, país de la declaración ES y ubicación GIB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es-E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Regímenes: solicitado 40 y previos 51, 53 y 71. </a:t>
            </a:r>
            <a:r>
              <a:rPr kumimoji="0" lang="es-ES" sz="1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IMPORTANTE: </a:t>
            </a:r>
            <a:r>
              <a:rPr kumimoji="0" lang="es-E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régimen adicional 5GI para que no se calcule IVA/IIEE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es-E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Preferencia 100, no contingentes, no suspensiones</a:t>
            </a:r>
            <a:r>
              <a:rPr kumimoji="0" lang="es-ES" sz="18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 OJO, preferencia 300 para régimen 40 y país origen UK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es-E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¿</a:t>
            </a:r>
            <a:r>
              <a:rPr kumimoji="0" lang="es-E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Paraduaneros</a:t>
            </a:r>
            <a:r>
              <a:rPr kumimoji="0" lang="es-E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? Mercancía en GIB.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5151970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524780" y="1256467"/>
            <a:ext cx="10587789" cy="28315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Arial" panose="020B0604020202020204" pitchFamily="34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Calibri"/>
              <a:ea typeface="+mn-ea"/>
              <a:cs typeface="Arial" panose="020B0604020202020204" pitchFamily="34" charset="0"/>
            </a:endParaRPr>
          </a:p>
          <a:p>
            <a:pPr marL="457200" marR="0" lvl="1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Arial" panose="020B0604020202020204" pitchFamily="34" charset="0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endParaRPr kumimoji="0" lang="es-ES" sz="18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Calibri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6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Calibri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Calibri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Calibri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Calibri"/>
              <a:ea typeface="+mn-ea"/>
              <a:cs typeface="Arial" panose="020B0604020202020204" pitchFamily="34" charset="0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endParaRPr kumimoji="0" lang="es-ES" sz="18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Calibri"/>
              <a:ea typeface="+mn-ea"/>
              <a:cs typeface="Arial" panose="020B0604020202020204" pitchFamily="34" charset="0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endParaRPr kumimoji="0" lang="es-ES" sz="18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Calibri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D1053ACA-E428-E13D-8259-DB1DCFE3A70D}"/>
              </a:ext>
            </a:extLst>
          </p:cNvPr>
          <p:cNvSpPr txBox="1"/>
          <p:nvPr/>
        </p:nvSpPr>
        <p:spPr>
          <a:xfrm>
            <a:off x="524780" y="446856"/>
            <a:ext cx="11009494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8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Escenario 5: Importación en la Unión de mercancía incluida en un régimen aduanero en Gibraltar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lang="es-ES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Siempre por tierra </a:t>
            </a:r>
            <a:r>
              <a:rPr lang="es-ES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 </a:t>
            </a:r>
            <a:r>
              <a:rPr kumimoji="0" lang="es-E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T1GI previo a la declaración de importación en DCP. 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kumimoji="0" lang="es-E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En </a:t>
            </a:r>
            <a:r>
              <a:rPr kumimoji="0" lang="es-E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supporting</a:t>
            </a:r>
            <a:r>
              <a:rPr kumimoji="0" lang="es-E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: MRN/partida del T1GI con el que la mercancía entró: códigos </a:t>
            </a:r>
            <a:r>
              <a:rPr kumimoji="0" lang="es-ES" sz="1800" b="1" i="0" u="none" strike="noStrike" kern="1200" cap="none" spc="0" normalizeH="0" baseline="0" noProof="0" dirty="0">
                <a:ln>
                  <a:noFill/>
                </a:ln>
                <a:solidFill>
                  <a:srgbClr val="92D05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1241, 1242 y 1243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es-E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La declaración de importación se presenta en el DCP de inclusión en el régimen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es-E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Declaración A y D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es-E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País de expedición GIB y destino EM de la UE, país de la declaración ES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es-E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Regímenes: 01, 07, 40, 42, 44, 51, 53 en el H1. El régimen 71 en el H2. 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es-E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Aplican preferencias, contingentes y suspensiones: es una importación normal desde país tercero en ES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es-E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Garantías y </a:t>
            </a:r>
            <a:r>
              <a:rPr kumimoji="0" lang="es-E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paraduaneros</a:t>
            </a:r>
            <a:r>
              <a:rPr kumimoji="0" lang="es-E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: con normalidad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9818383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524780" y="1256467"/>
            <a:ext cx="10587789" cy="28315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Arial" panose="020B0604020202020204" pitchFamily="34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Calibri"/>
              <a:ea typeface="+mn-ea"/>
              <a:cs typeface="Arial" panose="020B0604020202020204" pitchFamily="34" charset="0"/>
            </a:endParaRPr>
          </a:p>
          <a:p>
            <a:pPr marL="457200" marR="0" lvl="1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Arial" panose="020B0604020202020204" pitchFamily="34" charset="0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endParaRPr kumimoji="0" lang="es-ES" sz="18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Calibri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6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Calibri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Calibri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Calibri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Calibri"/>
              <a:ea typeface="+mn-ea"/>
              <a:cs typeface="Arial" panose="020B0604020202020204" pitchFamily="34" charset="0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endParaRPr kumimoji="0" lang="es-ES" sz="18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Calibri"/>
              <a:ea typeface="+mn-ea"/>
              <a:cs typeface="Arial" panose="020B0604020202020204" pitchFamily="34" charset="0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endParaRPr kumimoji="0" lang="es-ES" sz="18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Calibri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0F945C31-6E81-0309-F36C-BEB3251F34B5}"/>
              </a:ext>
            </a:extLst>
          </p:cNvPr>
          <p:cNvSpPr txBox="1"/>
          <p:nvPr/>
        </p:nvSpPr>
        <p:spPr>
          <a:xfrm>
            <a:off x="4154906" y="2539836"/>
            <a:ext cx="821355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sz="4000" b="1" dirty="0">
                <a:latin typeface="Arial" panose="020B0604020202020204" pitchFamily="34" charset="0"/>
                <a:cs typeface="Arial" panose="020B0604020202020204" pitchFamily="34" charset="0"/>
              </a:rPr>
              <a:t>EXPORTACIÓN</a:t>
            </a:r>
          </a:p>
        </p:txBody>
      </p:sp>
    </p:spTree>
    <p:extLst>
      <p:ext uri="{BB962C8B-B14F-4D97-AF65-F5344CB8AC3E}">
        <p14:creationId xmlns:p14="http://schemas.microsoft.com/office/powerpoint/2010/main" val="67048385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524780" y="1256467"/>
            <a:ext cx="10587789" cy="28315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Arial" panose="020B0604020202020204" pitchFamily="34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Calibri"/>
              <a:ea typeface="+mn-ea"/>
              <a:cs typeface="Arial" panose="020B0604020202020204" pitchFamily="34" charset="0"/>
            </a:endParaRPr>
          </a:p>
          <a:p>
            <a:pPr marL="457200" marR="0" lvl="1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Arial" panose="020B0604020202020204" pitchFamily="34" charset="0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endParaRPr kumimoji="0" lang="es-ES" sz="18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Calibri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6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Calibri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Calibri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Calibri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Calibri"/>
              <a:ea typeface="+mn-ea"/>
              <a:cs typeface="Arial" panose="020B0604020202020204" pitchFamily="34" charset="0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endParaRPr kumimoji="0" lang="es-ES" sz="18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Calibri"/>
              <a:ea typeface="+mn-ea"/>
              <a:cs typeface="Arial" panose="020B0604020202020204" pitchFamily="34" charset="0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endParaRPr kumimoji="0" lang="es-ES" sz="18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Calibri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BEAEB2AB-3A32-B967-187B-8A57029C5BFC}"/>
              </a:ext>
            </a:extLst>
          </p:cNvPr>
          <p:cNvSpPr txBox="1"/>
          <p:nvPr/>
        </p:nvSpPr>
        <p:spPr>
          <a:xfrm>
            <a:off x="713874" y="410926"/>
            <a:ext cx="10764252" cy="55707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Escenario 1: Mercancía a libre circulación en la Unión con destino a Gibraltar</a:t>
            </a:r>
          </a:p>
          <a:p>
            <a:pPr algn="just"/>
            <a:endParaRPr lang="es-E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es-ES" sz="1600" dirty="0">
                <a:latin typeface="Arial" panose="020B0604020202020204" pitchFamily="34" charset="0"/>
                <a:cs typeface="Arial" panose="020B0604020202020204" pitchFamily="34" charset="0"/>
              </a:rPr>
              <a:t>Regla general por tierra (247.3 del Acuerdo y art 1 Anexo 19) y excepcionalmente por mar (art 4 Anexo 19)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endParaRPr lang="es-ES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es-ES" sz="1600" b="1" dirty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Declaración de exportación + T2GI </a:t>
            </a:r>
            <a:r>
              <a:rPr lang="es-ES" sz="1600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 LC en Gibraltar (pago de TT/Excise) o régimen fiscal en GIB </a:t>
            </a:r>
            <a:endParaRPr lang="es-ES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endParaRPr lang="es-ES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es-ES" sz="1600" dirty="0">
                <a:latin typeface="Arial" panose="020B0604020202020204" pitchFamily="34" charset="0"/>
                <a:cs typeface="Arial" panose="020B0604020202020204" pitchFamily="34" charset="0"/>
              </a:rPr>
              <a:t>La exportación puede ser directa o indirecta, siendo siempre aduana de salida = DCP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endParaRPr lang="es-ES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42950" lvl="1" indent="-285750" algn="just">
              <a:buFont typeface="Courier New" panose="02070309020205020404" pitchFamily="49" charset="0"/>
              <a:buChar char="o"/>
            </a:pPr>
            <a:r>
              <a:rPr lang="es-ES" sz="1600" dirty="0">
                <a:latin typeface="Arial" panose="020B0604020202020204" pitchFamily="34" charset="0"/>
                <a:cs typeface="Arial" panose="020B0604020202020204" pitchFamily="34" charset="0"/>
              </a:rPr>
              <a:t>Exportación directa: no se concede el levante pues queda a la espera de presentación del T2GI</a:t>
            </a:r>
          </a:p>
          <a:p>
            <a:pPr marL="742950" lvl="1" indent="-285750" algn="just">
              <a:buFont typeface="Courier New" panose="02070309020205020404" pitchFamily="49" charset="0"/>
              <a:buChar char="o"/>
            </a:pPr>
            <a:r>
              <a:rPr lang="es-ES" sz="1600" dirty="0">
                <a:latin typeface="Arial" panose="020B0604020202020204" pitchFamily="34" charset="0"/>
                <a:cs typeface="Arial" panose="020B0604020202020204" pitchFamily="34" charset="0"/>
              </a:rPr>
              <a:t>Exportación indirecta: no se concede autorización de salida sino que queda a la espera de T2GI</a:t>
            </a:r>
          </a:p>
          <a:p>
            <a:pPr lvl="1" algn="just"/>
            <a:endParaRPr lang="es-ES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es-ES" sz="1600" dirty="0">
                <a:latin typeface="Arial" panose="020B0604020202020204" pitchFamily="34" charset="0"/>
                <a:cs typeface="Arial" panose="020B0604020202020204" pitchFamily="34" charset="0"/>
              </a:rPr>
              <a:t>Exportación+T2GI desde LAME - </a:t>
            </a:r>
            <a:r>
              <a:rPr lang="es-ES" sz="1600" b="1" dirty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siempre que dependa de ubicación de DCP</a:t>
            </a:r>
            <a:r>
              <a:rPr lang="es-ES" sz="1600" dirty="0">
                <a:latin typeface="Arial" panose="020B0604020202020204" pitchFamily="34" charset="0"/>
                <a:cs typeface="Arial" panose="020B0604020202020204" pitchFamily="34" charset="0"/>
              </a:rPr>
              <a:t>, y sea ADT y ACR.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endParaRPr lang="es-ES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es-ES" sz="1600" dirty="0">
                <a:latin typeface="Arial" panose="020B0604020202020204" pitchFamily="34" charset="0"/>
                <a:cs typeface="Arial" panose="020B0604020202020204" pitchFamily="34" charset="0"/>
              </a:rPr>
              <a:t>Grupaje de declaraciones – T2GI, misma exporta en cada HC o distintas. No agrupación partidas: se trasladan tal cual del AES al tránsito.</a:t>
            </a:r>
          </a:p>
          <a:p>
            <a:pPr algn="just"/>
            <a:endParaRPr lang="es-ES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es-ES" sz="1600" b="1" dirty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Exportación por mar</a:t>
            </a:r>
            <a:r>
              <a:rPr lang="es-ES" sz="1600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endParaRPr lang="es-ES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42950" lvl="1" indent="-285750" algn="just">
              <a:buFont typeface="Courier New" panose="02070309020205020404" pitchFamily="49" charset="0"/>
              <a:buChar char="o"/>
            </a:pPr>
            <a:r>
              <a:rPr lang="es-ES" sz="1600" dirty="0">
                <a:latin typeface="Arial" panose="020B0604020202020204" pitchFamily="34" charset="0"/>
                <a:cs typeface="Arial" panose="020B0604020202020204" pitchFamily="34" charset="0"/>
              </a:rPr>
              <a:t>Solo desde DCP Algeciras</a:t>
            </a:r>
          </a:p>
          <a:p>
            <a:pPr marL="742950" lvl="1" indent="-285750" algn="just">
              <a:buFont typeface="Courier New" panose="02070309020205020404" pitchFamily="49" charset="0"/>
              <a:buChar char="o"/>
            </a:pPr>
            <a:r>
              <a:rPr lang="es-ES" sz="1600" dirty="0">
                <a:latin typeface="Arial" panose="020B0604020202020204" pitchFamily="34" charset="0"/>
                <a:cs typeface="Arial" panose="020B0604020202020204" pitchFamily="34" charset="0"/>
              </a:rPr>
              <a:t>AES + T2GI marítimo – se bloquea el paso de AES al estado “salida efectiva” por Manifiestos hasta ultimación correcta T2GI</a:t>
            </a:r>
          </a:p>
          <a:p>
            <a:pPr marL="742950" lvl="1" indent="-285750" algn="just">
              <a:buFont typeface="Courier New" panose="02070309020205020404" pitchFamily="49" charset="0"/>
              <a:buChar char="o"/>
            </a:pPr>
            <a:r>
              <a:rPr lang="es-ES" sz="1600" dirty="0">
                <a:latin typeface="Arial" panose="020B0604020202020204" pitchFamily="34" charset="0"/>
                <a:cs typeface="Arial" panose="020B0604020202020204" pitchFamily="34" charset="0"/>
              </a:rPr>
              <a:t>Mercancías descargadas enteramente en el plazo de 2h desde su salida desde el puerto de GIB</a:t>
            </a:r>
          </a:p>
        </p:txBody>
      </p:sp>
    </p:spTree>
    <p:extLst>
      <p:ext uri="{BB962C8B-B14F-4D97-AF65-F5344CB8AC3E}">
        <p14:creationId xmlns:p14="http://schemas.microsoft.com/office/powerpoint/2010/main" val="22948458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524780" y="1256467"/>
            <a:ext cx="10587789" cy="28315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Arial" panose="020B0604020202020204" pitchFamily="34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Calibri"/>
              <a:ea typeface="+mn-ea"/>
              <a:cs typeface="Arial" panose="020B0604020202020204" pitchFamily="34" charset="0"/>
            </a:endParaRPr>
          </a:p>
          <a:p>
            <a:pPr marL="457200" marR="0" lvl="1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Arial" panose="020B0604020202020204" pitchFamily="34" charset="0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endParaRPr kumimoji="0" lang="es-ES" sz="18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Calibri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6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Calibri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Calibri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Calibri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Calibri"/>
              <a:ea typeface="+mn-ea"/>
              <a:cs typeface="Arial" panose="020B0604020202020204" pitchFamily="34" charset="0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endParaRPr kumimoji="0" lang="es-ES" sz="18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Calibri"/>
              <a:ea typeface="+mn-ea"/>
              <a:cs typeface="Arial" panose="020B0604020202020204" pitchFamily="34" charset="0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endParaRPr kumimoji="0" lang="es-ES" sz="18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Calibri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0F945C31-6E81-0309-F36C-BEB3251F34B5}"/>
              </a:ext>
            </a:extLst>
          </p:cNvPr>
          <p:cNvSpPr txBox="1"/>
          <p:nvPr/>
        </p:nvSpPr>
        <p:spPr>
          <a:xfrm>
            <a:off x="3978443" y="2568622"/>
            <a:ext cx="821355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sz="4000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INFORMACIÓN</a:t>
            </a:r>
            <a:endParaRPr kumimoji="0" lang="es-ES" sz="40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5767162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500717" y="-211385"/>
            <a:ext cx="10587789" cy="28315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Arial" panose="020B0604020202020204" pitchFamily="34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Calibri"/>
              <a:ea typeface="+mn-ea"/>
              <a:cs typeface="Arial" panose="020B0604020202020204" pitchFamily="34" charset="0"/>
            </a:endParaRPr>
          </a:p>
          <a:p>
            <a:pPr marL="457200" marR="0" lvl="1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Arial" panose="020B0604020202020204" pitchFamily="34" charset="0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endParaRPr kumimoji="0" lang="es-ES" sz="18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Calibri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6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Calibri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Calibri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Calibri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Calibri"/>
              <a:ea typeface="+mn-ea"/>
              <a:cs typeface="Arial" panose="020B0604020202020204" pitchFamily="34" charset="0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endParaRPr kumimoji="0" lang="es-ES" sz="18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Calibri"/>
              <a:ea typeface="+mn-ea"/>
              <a:cs typeface="Arial" panose="020B0604020202020204" pitchFamily="34" charset="0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endParaRPr kumimoji="0" lang="es-ES" sz="18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Calibri"/>
              <a:ea typeface="+mn-ea"/>
              <a:cs typeface="Arial" panose="020B0604020202020204" pitchFamily="34" charset="0"/>
            </a:endParaRP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F432E086-0157-4B4D-CA3B-E674D86CD234}"/>
              </a:ext>
            </a:extLst>
          </p:cNvPr>
          <p:cNvSpPr txBox="1"/>
          <p:nvPr/>
        </p:nvSpPr>
        <p:spPr>
          <a:xfrm>
            <a:off x="500717" y="493887"/>
            <a:ext cx="10708107" cy="53553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s-ES" b="1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R="0" lvl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s-ES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Especificaciones AES</a:t>
            </a:r>
          </a:p>
          <a:p>
            <a:pPr marR="0" lvl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lang="es-ES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lang="es-ES" sz="1600" dirty="0">
                <a:latin typeface="Arial" panose="020B0604020202020204" pitchFamily="34" charset="0"/>
                <a:cs typeface="Arial" panose="020B0604020202020204" pitchFamily="34" charset="0"/>
              </a:rPr>
              <a:t>Declaraciones A, B, C, D, E, F, X e Y</a:t>
            </a: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es-ES" sz="16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No cabe declaración Z</a:t>
            </a: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lang="es-ES" sz="1600" dirty="0">
                <a:latin typeface="Arial" panose="020B0604020202020204" pitchFamily="34" charset="0"/>
                <a:cs typeface="Arial" panose="020B0604020202020204" pitchFamily="34" charset="0"/>
              </a:rPr>
              <a:t>No inscripción en registros del declarante ni despacho centralizado en operaciones con destino GIB</a:t>
            </a: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es-ES" sz="16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Regímenes: 10, 11, 21, 22, 23 y 31 </a:t>
            </a: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lang="es-ES" sz="1600" dirty="0">
                <a:latin typeface="Arial" panose="020B0604020202020204" pitchFamily="34" charset="0"/>
                <a:cs typeface="Arial" panose="020B0604020202020204" pitchFamily="34" charset="0"/>
              </a:rPr>
              <a:t>Declaraciones EX</a:t>
            </a: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es-ES" sz="16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Destino</a:t>
            </a:r>
            <a:r>
              <a:rPr lang="es-ES" sz="1600" dirty="0">
                <a:latin typeface="Arial" panose="020B0604020202020204" pitchFamily="34" charset="0"/>
                <a:cs typeface="Arial" panose="020B0604020202020204" pitchFamily="34" charset="0"/>
              </a:rPr>
              <a:t>: Gibraltar</a:t>
            </a: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es-ES" sz="16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Aduana de Salida: DCP (ES001167, ES001131, ES004621)</a:t>
            </a: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es-ES" sz="16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Validación: que el destino de la exportación sea coherente con el régimen solicitado en la exportación. No rechazo declaración sino marca/alerta correo al operador.</a:t>
            </a: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lang="es-ES" sz="1600" dirty="0" err="1">
                <a:latin typeface="Arial" panose="020B0604020202020204" pitchFamily="34" charset="0"/>
                <a:cs typeface="Arial" panose="020B0604020202020204" pitchFamily="34" charset="0"/>
              </a:rPr>
              <a:t>Paraduaneros</a:t>
            </a:r>
            <a:r>
              <a:rPr lang="es-ES" sz="1600" dirty="0">
                <a:latin typeface="Arial" panose="020B0604020202020204" pitchFamily="34" charset="0"/>
                <a:cs typeface="Arial" panose="020B0604020202020204" pitchFamily="34" charset="0"/>
              </a:rPr>
              <a:t> los que correspondan</a:t>
            </a:r>
            <a:endParaRPr kumimoji="0" lang="es-ES" sz="160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endParaRPr lang="es-ES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R="0" lvl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s-ES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Importante T2GI</a:t>
            </a:r>
          </a:p>
          <a:p>
            <a:pPr marR="0" lvl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lang="es-ES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es-ES" sz="16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Códigos </a:t>
            </a:r>
            <a:r>
              <a:rPr kumimoji="0" lang="es-ES" sz="1600" b="1" i="0" u="none" strike="noStrike" kern="1200" cap="none" spc="0" normalizeH="0" baseline="0" noProof="0" dirty="0">
                <a:ln>
                  <a:noFill/>
                </a:ln>
                <a:solidFill>
                  <a:srgbClr val="92D05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7020</a:t>
            </a:r>
            <a:r>
              <a:rPr kumimoji="0" lang="es-ES" sz="16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(</a:t>
            </a:r>
            <a:r>
              <a:rPr kumimoji="0" lang="es-ES" sz="1600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valo</a:t>
            </a:r>
            <a:r>
              <a:rPr lang="es-ES" sz="1600" dirty="0">
                <a:latin typeface="Arial" panose="020B0604020202020204" pitchFamily="34" charset="0"/>
                <a:cs typeface="Arial" panose="020B0604020202020204" pitchFamily="34" charset="0"/>
              </a:rPr>
              <a:t>r de mercancía),</a:t>
            </a:r>
            <a:r>
              <a:rPr lang="es-ES" sz="1600" b="1" dirty="0">
                <a:solidFill>
                  <a:srgbClr val="92D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7022 </a:t>
            </a:r>
            <a:r>
              <a:rPr lang="es-ES" sz="1600" dirty="0">
                <a:latin typeface="Arial" panose="020B0604020202020204" pitchFamily="34" charset="0"/>
                <a:cs typeface="Arial" panose="020B0604020202020204" pitchFamily="34" charset="0"/>
              </a:rPr>
              <a:t>(gastos </a:t>
            </a:r>
            <a:r>
              <a:rPr lang="es-ES" sz="1600" dirty="0" err="1">
                <a:latin typeface="Arial" panose="020B0604020202020204" pitchFamily="34" charset="0"/>
                <a:cs typeface="Arial" panose="020B0604020202020204" pitchFamily="34" charset="0"/>
              </a:rPr>
              <a:t>tte</a:t>
            </a:r>
            <a:r>
              <a:rPr lang="es-ES" sz="1600" dirty="0">
                <a:latin typeface="Arial" panose="020B0604020202020204" pitchFamily="34" charset="0"/>
                <a:cs typeface="Arial" panose="020B0604020202020204" pitchFamily="34" charset="0"/>
              </a:rPr>
              <a:t> y seguro hasta DCP) y </a:t>
            </a:r>
            <a:r>
              <a:rPr lang="es-ES" sz="1600" b="1" dirty="0">
                <a:solidFill>
                  <a:srgbClr val="92D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7024</a:t>
            </a:r>
            <a:r>
              <a:rPr lang="es-ES" sz="1600" dirty="0">
                <a:latin typeface="Arial" panose="020B0604020202020204" pitchFamily="34" charset="0"/>
                <a:cs typeface="Arial" panose="020B0604020202020204" pitchFamily="34" charset="0"/>
              </a:rPr>
              <a:t> (gastos </a:t>
            </a:r>
            <a:r>
              <a:rPr lang="es-ES" sz="1600" dirty="0" err="1">
                <a:latin typeface="Arial" panose="020B0604020202020204" pitchFamily="34" charset="0"/>
                <a:cs typeface="Arial" panose="020B0604020202020204" pitchFamily="34" charset="0"/>
              </a:rPr>
              <a:t>tte</a:t>
            </a:r>
            <a:r>
              <a:rPr lang="es-ES" sz="1600" dirty="0">
                <a:latin typeface="Arial" panose="020B0604020202020204" pitchFamily="34" charset="0"/>
                <a:cs typeface="Arial" panose="020B0604020202020204" pitchFamily="34" charset="0"/>
              </a:rPr>
              <a:t> y seguro hasta GIB)</a:t>
            </a: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es-ES" sz="16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Factura (</a:t>
            </a:r>
            <a:r>
              <a:rPr kumimoji="0" lang="es-ES" sz="1600" b="1" i="0" u="none" strike="noStrike" kern="1200" cap="none" spc="0" normalizeH="0" baseline="0" noProof="0" dirty="0">
                <a:ln>
                  <a:noFill/>
                </a:ln>
                <a:solidFill>
                  <a:srgbClr val="92D05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N325 o N380</a:t>
            </a:r>
            <a:r>
              <a:rPr kumimoji="0" lang="es-ES" sz="16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) – </a:t>
            </a:r>
            <a:r>
              <a:rPr kumimoji="0" lang="es-ES" sz="1600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supporting</a:t>
            </a:r>
            <a:r>
              <a:rPr kumimoji="0" lang="es-ES" sz="16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s-ES" sz="1600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documents</a:t>
            </a:r>
            <a:endParaRPr kumimoji="0" lang="es-ES" sz="160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lang="es-ES" sz="1600" dirty="0">
                <a:latin typeface="Arial" panose="020B0604020202020204" pitchFamily="34" charset="0"/>
                <a:cs typeface="Arial" panose="020B0604020202020204" pitchFamily="34" charset="0"/>
              </a:rPr>
              <a:t>Se permite </a:t>
            </a:r>
            <a:r>
              <a:rPr lang="es-ES" sz="1600" dirty="0" err="1">
                <a:latin typeface="Arial" panose="020B0604020202020204" pitchFamily="34" charset="0"/>
                <a:cs typeface="Arial" panose="020B0604020202020204" pitchFamily="34" charset="0"/>
              </a:rPr>
              <a:t>predeclaración</a:t>
            </a:r>
            <a:endParaRPr lang="es-ES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es-ES" sz="16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No se puede modificar, solo invalidar</a:t>
            </a: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lang="es-ES" sz="1600" dirty="0">
                <a:latin typeface="Arial" panose="020B0604020202020204" pitchFamily="34" charset="0"/>
                <a:cs typeface="Arial" panose="020B0604020202020204" pitchFamily="34" charset="0"/>
              </a:rPr>
              <a:t>Si control </a:t>
            </a:r>
            <a:r>
              <a:rPr lang="es-ES" sz="1600" dirty="0" err="1">
                <a:latin typeface="Arial" panose="020B0604020202020204" pitchFamily="34" charset="0"/>
                <a:cs typeface="Arial" panose="020B0604020202020204" pitchFamily="34" charset="0"/>
              </a:rPr>
              <a:t>paraduanero</a:t>
            </a:r>
            <a:r>
              <a:rPr lang="es-ES" sz="1600" dirty="0">
                <a:latin typeface="Arial" panose="020B0604020202020204" pitchFamily="34" charset="0"/>
                <a:cs typeface="Arial" panose="020B0604020202020204" pitchFamily="34" charset="0"/>
              </a:rPr>
              <a:t> en exportación, no se vuelve a pasar en el tránsito</a:t>
            </a:r>
            <a:endParaRPr kumimoji="0" lang="es-ES" sz="160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840923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524780" y="1256467"/>
            <a:ext cx="10587789" cy="28315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Arial" panose="020B0604020202020204" pitchFamily="34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Calibri"/>
              <a:ea typeface="+mn-ea"/>
              <a:cs typeface="Arial" panose="020B0604020202020204" pitchFamily="34" charset="0"/>
            </a:endParaRPr>
          </a:p>
          <a:p>
            <a:pPr marL="457200" marR="0" lvl="1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Arial" panose="020B0604020202020204" pitchFamily="34" charset="0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endParaRPr kumimoji="0" lang="es-ES" sz="18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Calibri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6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Calibri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Calibri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Calibri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Calibri"/>
              <a:ea typeface="+mn-ea"/>
              <a:cs typeface="Arial" panose="020B0604020202020204" pitchFamily="34" charset="0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endParaRPr kumimoji="0" lang="es-ES" sz="18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Calibri"/>
              <a:ea typeface="+mn-ea"/>
              <a:cs typeface="Arial" panose="020B0604020202020204" pitchFamily="34" charset="0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endParaRPr kumimoji="0" lang="es-ES" sz="18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Calibri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2EF24D43-5D9C-E520-A6CC-A8106DD9EFEB}"/>
              </a:ext>
            </a:extLst>
          </p:cNvPr>
          <p:cNvSpPr txBox="1"/>
          <p:nvPr/>
        </p:nvSpPr>
        <p:spPr>
          <a:xfrm>
            <a:off x="368968" y="497305"/>
            <a:ext cx="11298252" cy="67095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Escenario 2: Reexportación de mercancía en libre circulación en Gibraltar</a:t>
            </a:r>
          </a:p>
          <a:p>
            <a:endParaRPr lang="es-ES" b="1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s-ES" sz="14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Regla general, por tierra (art 2 Anexo 19). 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es-ES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es-ES" sz="1400" dirty="0">
                <a:latin typeface="Arial" panose="020B0604020202020204" pitchFamily="34" charset="0"/>
                <a:cs typeface="Arial" panose="020B0604020202020204" pitchFamily="34" charset="0"/>
              </a:rPr>
              <a:t>T2GI seguido de declaración de reexportación</a:t>
            </a:r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es-ES" sz="1400" dirty="0">
                <a:latin typeface="Arial" panose="020B0604020202020204" pitchFamily="34" charset="0"/>
                <a:cs typeface="Arial" panose="020B0604020202020204" pitchFamily="34" charset="0"/>
              </a:rPr>
              <a:t>Código 1240 en </a:t>
            </a:r>
            <a:r>
              <a:rPr lang="es-ES" sz="1400" dirty="0" err="1">
                <a:latin typeface="Arial" panose="020B0604020202020204" pitchFamily="34" charset="0"/>
                <a:cs typeface="Arial" panose="020B0604020202020204" pitchFamily="34" charset="0"/>
              </a:rPr>
              <a:t>supporting</a:t>
            </a:r>
            <a:r>
              <a:rPr lang="es-E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1400" dirty="0" err="1">
                <a:latin typeface="Arial" panose="020B0604020202020204" pitchFamily="34" charset="0"/>
                <a:cs typeface="Arial" panose="020B0604020202020204" pitchFamily="34" charset="0"/>
              </a:rPr>
              <a:t>documents</a:t>
            </a:r>
            <a:r>
              <a:rPr lang="es-ES" sz="1400" dirty="0">
                <a:latin typeface="Arial" panose="020B0604020202020204" pitchFamily="34" charset="0"/>
                <a:cs typeface="Arial" panose="020B0604020202020204" pitchFamily="34" charset="0"/>
              </a:rPr>
              <a:t> del T2GI presentado ante Gibraltar – MRN del T2GI/T1GI a nivel partida con el que la mercancía entró a Gibraltar</a:t>
            </a:r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es-ES" sz="1400" dirty="0">
                <a:latin typeface="Arial" panose="020B0604020202020204" pitchFamily="34" charset="0"/>
                <a:cs typeface="Arial" panose="020B0604020202020204" pitchFamily="34" charset="0"/>
              </a:rPr>
              <a:t>Régimen 31.00</a:t>
            </a:r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es-ES" sz="1400" dirty="0">
                <a:latin typeface="Arial" panose="020B0604020202020204" pitchFamily="34" charset="0"/>
                <a:cs typeface="Arial" panose="020B0604020202020204" pitchFamily="34" charset="0"/>
              </a:rPr>
              <a:t>DCP: ES001167, ES001131, ES004621</a:t>
            </a:r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es-ES" sz="1400" dirty="0">
                <a:latin typeface="Arial" panose="020B0604020202020204" pitchFamily="34" charset="0"/>
                <a:cs typeface="Arial" panose="020B0604020202020204" pitchFamily="34" charset="0"/>
              </a:rPr>
              <a:t>No aplica despacho centralizado ni inscripción en registros del declarante</a:t>
            </a:r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es-ES" sz="1400" dirty="0">
                <a:latin typeface="Arial" panose="020B0604020202020204" pitchFamily="34" charset="0"/>
                <a:cs typeface="Arial" panose="020B0604020202020204" pitchFamily="34" charset="0"/>
              </a:rPr>
              <a:t>País de expedición GIB</a:t>
            </a:r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es-ES" sz="1400" dirty="0" err="1">
                <a:latin typeface="Arial" panose="020B0604020202020204" pitchFamily="34" charset="0"/>
                <a:cs typeface="Arial" panose="020B0604020202020204" pitchFamily="34" charset="0"/>
              </a:rPr>
              <a:t>Paraduaneros</a:t>
            </a:r>
            <a:r>
              <a:rPr lang="es-ES" sz="1400" dirty="0">
                <a:latin typeface="Arial" panose="020B0604020202020204" pitchFamily="34" charset="0"/>
                <a:cs typeface="Arial" panose="020B0604020202020204" pitchFamily="34" charset="0"/>
              </a:rPr>
              <a:t>: los que salten con normalidad</a:t>
            </a:r>
          </a:p>
          <a:p>
            <a:pPr marL="742950" lvl="1" indent="-285750">
              <a:buFont typeface="Courier New" panose="02070309020205020404" pitchFamily="49" charset="0"/>
              <a:buChar char="o"/>
            </a:pPr>
            <a:endParaRPr lang="es-ES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s-ES" sz="14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Regla especial, por mar o aire (art 8.5 Anexo 21) </a:t>
            </a:r>
            <a:r>
              <a:rPr lang="es-ES" sz="1400" dirty="0">
                <a:latin typeface="Arial" panose="020B0604020202020204" pitchFamily="34" charset="0"/>
                <a:cs typeface="Arial" panose="020B0604020202020204" pitchFamily="34" charset="0"/>
              </a:rPr>
              <a:t>– para avituallamientos</a:t>
            </a:r>
          </a:p>
          <a:p>
            <a:endParaRPr lang="es-ES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es-ES" sz="1400" dirty="0">
                <a:latin typeface="Arial" panose="020B0604020202020204" pitchFamily="34" charset="0"/>
                <a:cs typeface="Arial" panose="020B0604020202020204" pitchFamily="34" charset="0"/>
              </a:rPr>
              <a:t>DCP fija: La Línea ES001167</a:t>
            </a:r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es-ES" sz="1400" dirty="0">
                <a:latin typeface="Arial" panose="020B0604020202020204" pitchFamily="34" charset="0"/>
                <a:cs typeface="Arial" panose="020B0604020202020204" pitchFamily="34" charset="0"/>
              </a:rPr>
              <a:t>Código 1240 en </a:t>
            </a:r>
            <a:r>
              <a:rPr lang="es-ES" sz="1400" dirty="0" err="1">
                <a:latin typeface="Arial" panose="020B0604020202020204" pitchFamily="34" charset="0"/>
                <a:cs typeface="Arial" panose="020B0604020202020204" pitchFamily="34" charset="0"/>
              </a:rPr>
              <a:t>supporting</a:t>
            </a:r>
            <a:r>
              <a:rPr lang="es-E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1400" dirty="0" err="1">
                <a:latin typeface="Arial" panose="020B0604020202020204" pitchFamily="34" charset="0"/>
                <a:cs typeface="Arial" panose="020B0604020202020204" pitchFamily="34" charset="0"/>
              </a:rPr>
              <a:t>documents</a:t>
            </a:r>
            <a:r>
              <a:rPr lang="es-ES" sz="1400" dirty="0">
                <a:latin typeface="Arial" panose="020B0604020202020204" pitchFamily="34" charset="0"/>
                <a:cs typeface="Arial" panose="020B0604020202020204" pitchFamily="34" charset="0"/>
              </a:rPr>
              <a:t> – MRN T1GI/T2GI a nivel partida con el que entró a GIB</a:t>
            </a:r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es-ES" sz="1400" dirty="0">
                <a:latin typeface="Arial" panose="020B0604020202020204" pitchFamily="34" charset="0"/>
                <a:cs typeface="Arial" panose="020B0604020202020204" pitchFamily="34" charset="0"/>
              </a:rPr>
              <a:t>País de expedición GIB y país de la declaración ES</a:t>
            </a:r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es-ES" sz="1400" dirty="0">
                <a:latin typeface="Arial" panose="020B0604020202020204" pitchFamily="34" charset="0"/>
                <a:cs typeface="Arial" panose="020B0604020202020204" pitchFamily="34" charset="0"/>
              </a:rPr>
              <a:t>País de destino: que empiecen por Q salvo Qatar</a:t>
            </a:r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es-ES" sz="1400" dirty="0">
                <a:latin typeface="Arial" panose="020B0604020202020204" pitchFamily="34" charset="0"/>
                <a:cs typeface="Arial" panose="020B0604020202020204" pitchFamily="34" charset="0"/>
              </a:rPr>
              <a:t>Régimen 31 y F61 en régimen adicional (avituallamientos)</a:t>
            </a:r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es-ES" sz="1400" dirty="0">
                <a:latin typeface="Arial" panose="020B0604020202020204" pitchFamily="34" charset="0"/>
                <a:cs typeface="Arial" panose="020B0604020202020204" pitchFamily="34" charset="0"/>
              </a:rPr>
              <a:t>En </a:t>
            </a:r>
            <a:r>
              <a:rPr lang="es-ES" sz="1400" dirty="0" err="1">
                <a:latin typeface="Arial" panose="020B0604020202020204" pitchFamily="34" charset="0"/>
                <a:cs typeface="Arial" panose="020B0604020202020204" pitchFamily="34" charset="0"/>
              </a:rPr>
              <a:t>suporting</a:t>
            </a:r>
            <a:r>
              <a:rPr lang="es-ES" sz="1400" dirty="0">
                <a:latin typeface="Arial" panose="020B0604020202020204" pitchFamily="34" charset="0"/>
                <a:cs typeface="Arial" panose="020B0604020202020204" pitchFamily="34" charset="0"/>
              </a:rPr>
              <a:t>: código 5012 con la referencia del IMO del buque y si carece de él el </a:t>
            </a:r>
            <a:r>
              <a:rPr lang="es-ES" sz="1400" dirty="0" err="1">
                <a:latin typeface="Arial" panose="020B0604020202020204" pitchFamily="34" charset="0"/>
                <a:cs typeface="Arial" panose="020B0604020202020204" pitchFamily="34" charset="0"/>
              </a:rPr>
              <a:t>nº</a:t>
            </a:r>
            <a:r>
              <a:rPr lang="es-ES" sz="1400" dirty="0">
                <a:latin typeface="Arial" panose="020B0604020202020204" pitchFamily="34" charset="0"/>
                <a:cs typeface="Arial" panose="020B0604020202020204" pitchFamily="34" charset="0"/>
              </a:rPr>
              <a:t> edificación de la embarcación, o bien, código 5013 con la identificación completa de la compañía</a:t>
            </a:r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es-ES" sz="1400" dirty="0">
                <a:latin typeface="Arial" panose="020B0604020202020204" pitchFamily="34" charset="0"/>
                <a:cs typeface="Arial" panose="020B0604020202020204" pitchFamily="34" charset="0"/>
              </a:rPr>
              <a:t>Exportador: NIF y EORI, salvo representante indirecto</a:t>
            </a:r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es-ES" sz="1400" dirty="0">
                <a:latin typeface="Arial" panose="020B0604020202020204" pitchFamily="34" charset="0"/>
                <a:cs typeface="Arial" panose="020B0604020202020204" pitchFamily="34" charset="0"/>
              </a:rPr>
              <a:t>Ubicación de GIB en La Línea (aérea/marítima)</a:t>
            </a:r>
          </a:p>
          <a:p>
            <a:pPr lvl="1"/>
            <a:endParaRPr lang="es-ES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42950" lvl="1" indent="-285750">
              <a:buFont typeface="Courier New" panose="02070309020205020404" pitchFamily="49" charset="0"/>
              <a:buChar char="o"/>
            </a:pPr>
            <a:endParaRPr lang="es-E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es-E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es-E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42950" lvl="1" indent="-285750">
              <a:buFont typeface="Courier New" panose="02070309020205020404" pitchFamily="49" charset="0"/>
              <a:buChar char="o"/>
            </a:pPr>
            <a:endParaRPr lang="es-E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0244502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524779" y="174429"/>
            <a:ext cx="10587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Escenario 3: Reexportación de mercancía vinculada a régimen especial fiscal en Gibraltar</a:t>
            </a: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28C5B5F7-C3B9-2EF4-A71E-A2B026532CFE}"/>
              </a:ext>
            </a:extLst>
          </p:cNvPr>
          <p:cNvSpPr txBox="1"/>
          <p:nvPr/>
        </p:nvSpPr>
        <p:spPr>
          <a:xfrm>
            <a:off x="410180" y="743483"/>
            <a:ext cx="10816988" cy="57554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es-ES" sz="16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Regla especial: por mar o aire (art 5 Anexo 19) – avituallamientos previo DF </a:t>
            </a:r>
          </a:p>
          <a:p>
            <a:endParaRPr lang="es-ES" sz="1600" b="1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es-ES" sz="1600" dirty="0">
                <a:latin typeface="Arial" panose="020B0604020202020204" pitchFamily="34" charset="0"/>
                <a:cs typeface="Arial" panose="020B0604020202020204" pitchFamily="34" charset="0"/>
              </a:rPr>
              <a:t>DCP es fija (La Línea ES001167)</a:t>
            </a:r>
          </a:p>
          <a:p>
            <a:pPr marL="742950" lvl="1" indent="-285750">
              <a:buFont typeface="Courier New" panose="02070309020205020404" pitchFamily="49" charset="0"/>
              <a:buChar char="o"/>
            </a:pPr>
            <a:endParaRPr lang="es-ES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es-ES" sz="1600" dirty="0">
                <a:latin typeface="Arial" panose="020B0604020202020204" pitchFamily="34" charset="0"/>
                <a:cs typeface="Arial" panose="020B0604020202020204" pitchFamily="34" charset="0"/>
              </a:rPr>
              <a:t>Código 1241 a nivel MRN partida del T1GI/T2GI con el que la mercancía se vinculó a DF en GIB – en el T2GI de vuelta y en la exportación, en </a:t>
            </a:r>
            <a:r>
              <a:rPr lang="es-ES" sz="1600" dirty="0" err="1">
                <a:latin typeface="Arial" panose="020B0604020202020204" pitchFamily="34" charset="0"/>
                <a:cs typeface="Arial" panose="020B0604020202020204" pitchFamily="34" charset="0"/>
              </a:rPr>
              <a:t>supporting</a:t>
            </a:r>
            <a:r>
              <a:rPr lang="es-E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1600" dirty="0" err="1">
                <a:latin typeface="Arial" panose="020B0604020202020204" pitchFamily="34" charset="0"/>
                <a:cs typeface="Arial" panose="020B0604020202020204" pitchFamily="34" charset="0"/>
              </a:rPr>
              <a:t>documents</a:t>
            </a:r>
            <a:endParaRPr lang="es-ES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42950" lvl="1" indent="-285750">
              <a:buFont typeface="Courier New" panose="02070309020205020404" pitchFamily="49" charset="0"/>
              <a:buChar char="o"/>
            </a:pPr>
            <a:endParaRPr lang="es-ES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es-ES" sz="1600" dirty="0">
                <a:latin typeface="Arial" panose="020B0604020202020204" pitchFamily="34" charset="0"/>
                <a:cs typeface="Arial" panose="020B0604020202020204" pitchFamily="34" charset="0"/>
              </a:rPr>
              <a:t>Declaraciones A. Declaraciones B, X, C e Y para los casos de graneles (posibilidad documento comercial). </a:t>
            </a:r>
          </a:p>
          <a:p>
            <a:pPr marL="742950" lvl="1" indent="-285750">
              <a:buFont typeface="Courier New" panose="02070309020205020404" pitchFamily="49" charset="0"/>
              <a:buChar char="o"/>
            </a:pPr>
            <a:endParaRPr lang="es-ES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es-ES" sz="1600" dirty="0">
                <a:latin typeface="Arial" panose="020B0604020202020204" pitchFamily="34" charset="0"/>
                <a:cs typeface="Arial" panose="020B0604020202020204" pitchFamily="34" charset="0"/>
              </a:rPr>
              <a:t>País de exportación: GIB y país de la declaración ES</a:t>
            </a:r>
          </a:p>
          <a:p>
            <a:pPr marL="742950" lvl="1" indent="-285750">
              <a:buFont typeface="Courier New" panose="02070309020205020404" pitchFamily="49" charset="0"/>
              <a:buChar char="o"/>
            </a:pPr>
            <a:endParaRPr lang="es-ES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es-ES" sz="1600" dirty="0">
                <a:latin typeface="Arial" panose="020B0604020202020204" pitchFamily="34" charset="0"/>
                <a:cs typeface="Arial" panose="020B0604020202020204" pitchFamily="34" charset="0"/>
              </a:rPr>
              <a:t>País de destino: los que empiecen por Q salvo Qatar</a:t>
            </a:r>
          </a:p>
          <a:p>
            <a:pPr marL="742950" lvl="1" indent="-285750">
              <a:buFont typeface="Courier New" panose="02070309020205020404" pitchFamily="49" charset="0"/>
              <a:buChar char="o"/>
            </a:pPr>
            <a:endParaRPr lang="es-ES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es-ES" sz="1600" dirty="0">
                <a:latin typeface="Arial" panose="020B0604020202020204" pitchFamily="34" charset="0"/>
                <a:cs typeface="Arial" panose="020B0604020202020204" pitchFamily="34" charset="0"/>
              </a:rPr>
              <a:t>Régimen 31.00 y régimen adicional F61 para el avituallamiento </a:t>
            </a:r>
          </a:p>
          <a:p>
            <a:pPr marL="742950" lvl="1" indent="-285750">
              <a:buFont typeface="Courier New" panose="02070309020205020404" pitchFamily="49" charset="0"/>
              <a:buChar char="o"/>
            </a:pPr>
            <a:endParaRPr lang="es-ES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es-ES" sz="1600" dirty="0">
                <a:latin typeface="Arial" panose="020B0604020202020204" pitchFamily="34" charset="0"/>
                <a:cs typeface="Arial" panose="020B0604020202020204" pitchFamily="34" charset="0"/>
              </a:rPr>
              <a:t>En </a:t>
            </a:r>
            <a:r>
              <a:rPr lang="es-ES" sz="1600" dirty="0" err="1">
                <a:latin typeface="Arial" panose="020B0604020202020204" pitchFamily="34" charset="0"/>
                <a:cs typeface="Arial" panose="020B0604020202020204" pitchFamily="34" charset="0"/>
              </a:rPr>
              <a:t>supporting</a:t>
            </a:r>
            <a:r>
              <a:rPr lang="es-E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1600" dirty="0" err="1">
                <a:latin typeface="Arial" panose="020B0604020202020204" pitchFamily="34" charset="0"/>
                <a:cs typeface="Arial" panose="020B0604020202020204" pitchFamily="34" charset="0"/>
              </a:rPr>
              <a:t>documents</a:t>
            </a:r>
            <a:r>
              <a:rPr lang="es-ES" sz="1600" dirty="0">
                <a:latin typeface="Arial" panose="020B0604020202020204" pitchFamily="34" charset="0"/>
                <a:cs typeface="Arial" panose="020B0604020202020204" pitchFamily="34" charset="0"/>
              </a:rPr>
              <a:t>, código 5012 en referencia del IMO del buque, o si carece de él, el </a:t>
            </a:r>
            <a:r>
              <a:rPr lang="es-ES" sz="1600" dirty="0" err="1">
                <a:latin typeface="Arial" panose="020B0604020202020204" pitchFamily="34" charset="0"/>
                <a:cs typeface="Arial" panose="020B0604020202020204" pitchFamily="34" charset="0"/>
              </a:rPr>
              <a:t>nº</a:t>
            </a:r>
            <a:r>
              <a:rPr lang="es-ES" sz="1600" dirty="0">
                <a:latin typeface="Arial" panose="020B0604020202020204" pitchFamily="34" charset="0"/>
                <a:cs typeface="Arial" panose="020B0604020202020204" pitchFamily="34" charset="0"/>
              </a:rPr>
              <a:t> de edificación de la embarcación, o bien código 5013 con la identificación completa de la compañía</a:t>
            </a:r>
          </a:p>
          <a:p>
            <a:pPr marL="742950" lvl="1" indent="-285750">
              <a:buFont typeface="Courier New" panose="02070309020205020404" pitchFamily="49" charset="0"/>
              <a:buChar char="o"/>
            </a:pPr>
            <a:endParaRPr lang="es-ES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es-ES" sz="1600" dirty="0">
                <a:latin typeface="Arial" panose="020B0604020202020204" pitchFamily="34" charset="0"/>
                <a:cs typeface="Arial" panose="020B0604020202020204" pitchFamily="34" charset="0"/>
              </a:rPr>
              <a:t>El exportador debe tener NIF y EORI salvo representante indirecto</a:t>
            </a:r>
          </a:p>
          <a:p>
            <a:pPr marL="742950" lvl="1" indent="-285750">
              <a:buFont typeface="Courier New" panose="02070309020205020404" pitchFamily="49" charset="0"/>
              <a:buChar char="o"/>
            </a:pPr>
            <a:endParaRPr lang="es-ES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es-ES" sz="1600" dirty="0">
                <a:latin typeface="Arial" panose="020B0604020202020204" pitchFamily="34" charset="0"/>
                <a:cs typeface="Arial" panose="020B0604020202020204" pitchFamily="34" charset="0"/>
              </a:rPr>
              <a:t>Ubicación de GIB en La Línea (aérea/marítima)</a:t>
            </a:r>
          </a:p>
          <a:p>
            <a:pPr lvl="1"/>
            <a:endParaRPr lang="es-ES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42950" lvl="1" indent="-285750">
              <a:buFont typeface="Courier New" panose="02070309020205020404" pitchFamily="49" charset="0"/>
              <a:buChar char="o"/>
            </a:pPr>
            <a:endParaRPr lang="es-ES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5363435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524780" y="1256467"/>
            <a:ext cx="10587789" cy="28315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Arial" panose="020B0604020202020204" pitchFamily="34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Calibri"/>
              <a:ea typeface="+mn-ea"/>
              <a:cs typeface="Arial" panose="020B0604020202020204" pitchFamily="34" charset="0"/>
            </a:endParaRPr>
          </a:p>
          <a:p>
            <a:pPr marL="457200" marR="0" lvl="1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Arial" panose="020B0604020202020204" pitchFamily="34" charset="0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endParaRPr kumimoji="0" lang="es-ES" sz="18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Calibri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6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Calibri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Calibri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Calibri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Calibri"/>
              <a:ea typeface="+mn-ea"/>
              <a:cs typeface="Arial" panose="020B0604020202020204" pitchFamily="34" charset="0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endParaRPr kumimoji="0" lang="es-ES" sz="18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Calibri"/>
              <a:ea typeface="+mn-ea"/>
              <a:cs typeface="Arial" panose="020B0604020202020204" pitchFamily="34" charset="0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endParaRPr kumimoji="0" lang="es-ES" sz="18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Calibri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150A7066-1A75-F5AE-D646-942D88F539CD}"/>
              </a:ext>
            </a:extLst>
          </p:cNvPr>
          <p:cNvSpPr txBox="1"/>
          <p:nvPr/>
        </p:nvSpPr>
        <p:spPr>
          <a:xfrm>
            <a:off x="524780" y="433138"/>
            <a:ext cx="10913241" cy="58169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Escenario 4: Reexportación de mercancía vinculada a régimen especial aduanero en Gibraltar</a:t>
            </a:r>
          </a:p>
          <a:p>
            <a:endParaRPr lang="es-ES" b="1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s-ES" sz="16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Regla general: por tierra (art 8 Anexo 21)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es-ES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es-ES" sz="1600" dirty="0">
                <a:latin typeface="Arial" panose="020B0604020202020204" pitchFamily="34" charset="0"/>
                <a:cs typeface="Arial" panose="020B0604020202020204" pitchFamily="34" charset="0"/>
              </a:rPr>
              <a:t>Mercancías vinculadas a régimen especial aduanero podrán permanecer en los citados regímenes con arreglo a lo dispuesto en la normativa de la Unión</a:t>
            </a:r>
          </a:p>
          <a:p>
            <a:pPr marL="742950" lvl="1" indent="-285750">
              <a:buFont typeface="Courier New" panose="02070309020205020404" pitchFamily="49" charset="0"/>
              <a:buChar char="o"/>
            </a:pPr>
            <a:endParaRPr lang="es-ES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es-ES" sz="1600" dirty="0">
                <a:latin typeface="Arial" panose="020B0604020202020204" pitchFamily="34" charset="0"/>
                <a:cs typeface="Arial" panose="020B0604020202020204" pitchFamily="34" charset="0"/>
              </a:rPr>
              <a:t>T1GI + declaración de reexportación </a:t>
            </a:r>
          </a:p>
          <a:p>
            <a:pPr marL="742950" lvl="1" indent="-285750">
              <a:buFont typeface="Courier New" panose="02070309020205020404" pitchFamily="49" charset="0"/>
              <a:buChar char="o"/>
            </a:pPr>
            <a:endParaRPr lang="es-ES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200150" lvl="2" indent="-285750">
              <a:buFont typeface="Wingdings" panose="05000000000000000000" pitchFamily="2" charset="2"/>
              <a:buChar char="§"/>
            </a:pPr>
            <a:r>
              <a:rPr lang="es-ES" sz="1600" dirty="0">
                <a:latin typeface="Arial" panose="020B0604020202020204" pitchFamily="34" charset="0"/>
                <a:cs typeface="Arial" panose="020B0604020202020204" pitchFamily="34" charset="0"/>
              </a:rPr>
              <a:t>T1GI: indicar en </a:t>
            </a:r>
            <a:r>
              <a:rPr lang="es-ES" sz="1600" dirty="0" err="1">
                <a:latin typeface="Arial" panose="020B0604020202020204" pitchFamily="34" charset="0"/>
                <a:cs typeface="Arial" panose="020B0604020202020204" pitchFamily="34" charset="0"/>
              </a:rPr>
              <a:t>supporting</a:t>
            </a:r>
            <a:r>
              <a:rPr lang="es-E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1600" dirty="0" err="1">
                <a:latin typeface="Arial" panose="020B0604020202020204" pitchFamily="34" charset="0"/>
                <a:cs typeface="Arial" panose="020B0604020202020204" pitchFamily="34" charset="0"/>
              </a:rPr>
              <a:t>documents</a:t>
            </a:r>
            <a:r>
              <a:rPr lang="es-ES" sz="1600" dirty="0">
                <a:latin typeface="Arial" panose="020B0604020202020204" pitchFamily="34" charset="0"/>
                <a:cs typeface="Arial" panose="020B0604020202020204" pitchFamily="34" charset="0"/>
              </a:rPr>
              <a:t>  de este T1GI, código </a:t>
            </a:r>
            <a:r>
              <a:rPr lang="es-ES" sz="16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1241 </a:t>
            </a:r>
            <a:r>
              <a:rPr lang="es-ES" sz="1600" dirty="0">
                <a:latin typeface="Arial" panose="020B0604020202020204" pitchFamily="34" charset="0"/>
                <a:cs typeface="Arial" panose="020B0604020202020204" pitchFamily="34" charset="0"/>
              </a:rPr>
              <a:t>(DA), </a:t>
            </a:r>
            <a:r>
              <a:rPr lang="es-ES" sz="16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1242</a:t>
            </a:r>
            <a:r>
              <a:rPr lang="es-ES" sz="1600" dirty="0">
                <a:latin typeface="Arial" panose="020B0604020202020204" pitchFamily="34" charset="0"/>
                <a:cs typeface="Arial" panose="020B0604020202020204" pitchFamily="34" charset="0"/>
              </a:rPr>
              <a:t> (IT) y </a:t>
            </a:r>
            <a:r>
              <a:rPr lang="es-ES" sz="16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1243</a:t>
            </a:r>
            <a:r>
              <a:rPr lang="es-ES" sz="1600" dirty="0">
                <a:latin typeface="Arial" panose="020B0604020202020204" pitchFamily="34" charset="0"/>
                <a:cs typeface="Arial" panose="020B0604020202020204" pitchFamily="34" charset="0"/>
              </a:rPr>
              <a:t> (RPA) del MRN/partida del T1GI de la mercancía que entró a Gibraltar</a:t>
            </a:r>
          </a:p>
          <a:p>
            <a:pPr marL="1200150" lvl="2" indent="-285750">
              <a:buFont typeface="Wingdings" panose="05000000000000000000" pitchFamily="2" charset="2"/>
              <a:buChar char="§"/>
            </a:pPr>
            <a:endParaRPr lang="es-ES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200150" lvl="2" indent="-285750">
              <a:buFont typeface="Wingdings" panose="05000000000000000000" pitchFamily="2" charset="2"/>
              <a:buChar char="§"/>
            </a:pPr>
            <a:r>
              <a:rPr lang="es-ES" sz="1600" dirty="0">
                <a:latin typeface="Arial" panose="020B0604020202020204" pitchFamily="34" charset="0"/>
                <a:cs typeface="Arial" panose="020B0604020202020204" pitchFamily="34" charset="0"/>
              </a:rPr>
              <a:t>Declaración de reexportación: indicar en </a:t>
            </a:r>
            <a:r>
              <a:rPr lang="es-ES" sz="1600" dirty="0" err="1">
                <a:latin typeface="Arial" panose="020B0604020202020204" pitchFamily="34" charset="0"/>
                <a:cs typeface="Arial" panose="020B0604020202020204" pitchFamily="34" charset="0"/>
              </a:rPr>
              <a:t>supporting</a:t>
            </a:r>
            <a:r>
              <a:rPr lang="es-E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1600" dirty="0" err="1">
                <a:latin typeface="Arial" panose="020B0604020202020204" pitchFamily="34" charset="0"/>
                <a:cs typeface="Arial" panose="020B0604020202020204" pitchFamily="34" charset="0"/>
              </a:rPr>
              <a:t>documents</a:t>
            </a:r>
            <a:r>
              <a:rPr lang="es-ES" sz="1600" dirty="0">
                <a:latin typeface="Arial" panose="020B0604020202020204" pitchFamily="34" charset="0"/>
                <a:cs typeface="Arial" panose="020B0604020202020204" pitchFamily="34" charset="0"/>
              </a:rPr>
              <a:t> código </a:t>
            </a:r>
            <a:r>
              <a:rPr lang="es-ES" sz="16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1244</a:t>
            </a:r>
            <a:r>
              <a:rPr lang="es-ES" sz="1600" dirty="0">
                <a:latin typeface="Arial" panose="020B0604020202020204" pitchFamily="34" charset="0"/>
                <a:cs typeface="Arial" panose="020B0604020202020204" pitchFamily="34" charset="0"/>
              </a:rPr>
              <a:t> (DA), </a:t>
            </a:r>
            <a:r>
              <a:rPr lang="es-ES" sz="16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1245</a:t>
            </a:r>
            <a:r>
              <a:rPr lang="es-ES" sz="1600" dirty="0">
                <a:latin typeface="Arial" panose="020B0604020202020204" pitchFamily="34" charset="0"/>
                <a:cs typeface="Arial" panose="020B0604020202020204" pitchFamily="34" charset="0"/>
              </a:rPr>
              <a:t> (IT) y </a:t>
            </a:r>
            <a:r>
              <a:rPr lang="es-ES" sz="16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1246</a:t>
            </a:r>
            <a:r>
              <a:rPr lang="es-ES" sz="1600" dirty="0">
                <a:latin typeface="Arial" panose="020B0604020202020204" pitchFamily="34" charset="0"/>
                <a:cs typeface="Arial" panose="020B0604020202020204" pitchFamily="34" charset="0"/>
              </a:rPr>
              <a:t> (RPA) a nivel MRN/partida del H1 con el que la mercancía entró en Gibraltar.</a:t>
            </a:r>
          </a:p>
          <a:p>
            <a:pPr marL="1200150" lvl="2" indent="-285750">
              <a:buFont typeface="Wingdings" panose="05000000000000000000" pitchFamily="2" charset="2"/>
              <a:buChar char="§"/>
            </a:pPr>
            <a:endParaRPr lang="es-ES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es-ES" sz="1600" dirty="0">
                <a:latin typeface="Arial" panose="020B0604020202020204" pitchFamily="34" charset="0"/>
                <a:cs typeface="Arial" panose="020B0604020202020204" pitchFamily="34" charset="0"/>
              </a:rPr>
              <a:t>No despacho centralizado ni inscripción en registros del declarante</a:t>
            </a:r>
          </a:p>
          <a:p>
            <a:pPr marL="742950" lvl="1" indent="-285750">
              <a:buFont typeface="Courier New" panose="02070309020205020404" pitchFamily="49" charset="0"/>
              <a:buChar char="o"/>
            </a:pPr>
            <a:endParaRPr lang="es-ES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es-ES" sz="1600" dirty="0">
                <a:latin typeface="Arial" panose="020B0604020202020204" pitchFamily="34" charset="0"/>
                <a:cs typeface="Arial" panose="020B0604020202020204" pitchFamily="34" charset="0"/>
              </a:rPr>
              <a:t>Aduana de exportación: cualquier DCP</a:t>
            </a:r>
          </a:p>
          <a:p>
            <a:pPr marL="742950" lvl="1" indent="-285750">
              <a:buFont typeface="Courier New" panose="02070309020205020404" pitchFamily="49" charset="0"/>
              <a:buChar char="o"/>
            </a:pPr>
            <a:endParaRPr lang="es-ES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es-ES" sz="1600" dirty="0">
                <a:latin typeface="Arial" panose="020B0604020202020204" pitchFamily="34" charset="0"/>
                <a:cs typeface="Arial" panose="020B0604020202020204" pitchFamily="34" charset="0"/>
              </a:rPr>
              <a:t>Declaración A y D</a:t>
            </a:r>
          </a:p>
          <a:p>
            <a:pPr marL="742950" lvl="1" indent="-285750">
              <a:buFont typeface="Courier New" panose="02070309020205020404" pitchFamily="49" charset="0"/>
              <a:buChar char="o"/>
            </a:pPr>
            <a:endParaRPr lang="es-ES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es-ES" sz="1600" dirty="0">
                <a:latin typeface="Arial" panose="020B0604020202020204" pitchFamily="34" charset="0"/>
                <a:cs typeface="Arial" panose="020B0604020202020204" pitchFamily="34" charset="0"/>
              </a:rPr>
              <a:t>Aduana de inclusión = Aduana de ultimación (art 8.1 Anexo 21)</a:t>
            </a:r>
          </a:p>
          <a:p>
            <a:endParaRPr lang="es-ES" sz="1600" dirty="0"/>
          </a:p>
        </p:txBody>
      </p:sp>
    </p:spTree>
    <p:extLst>
      <p:ext uri="{BB962C8B-B14F-4D97-AF65-F5344CB8AC3E}">
        <p14:creationId xmlns:p14="http://schemas.microsoft.com/office/powerpoint/2010/main" val="384135943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380401" y="-460038"/>
            <a:ext cx="10587789" cy="87100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Arial" panose="020B0604020202020204" pitchFamily="34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Calibri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8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Escenario 4: Reexportación de mercancía vinculada a régimen especial aduanero en Gibraltar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es-ES" sz="16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Regla especial: por mar (art 7.3 Anexo 21) - </a:t>
            </a:r>
            <a:r>
              <a:rPr kumimoji="0" lang="es-ES" sz="1600" b="1" i="0" u="none" strike="noStrike" kern="1200" cap="none" spc="0" normalizeH="0" baseline="0" noProof="0" dirty="0">
                <a:ln>
                  <a:noFill/>
                </a:ln>
                <a:solidFill>
                  <a:schemeClr val="accent6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RPA/IT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endParaRPr lang="es-ES" sz="1400" b="1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42950" lvl="1" indent="-285750">
              <a:buFont typeface="Courier New" panose="02070309020205020404" pitchFamily="49" charset="0"/>
              <a:buChar char="o"/>
              <a:defRPr/>
            </a:pPr>
            <a:r>
              <a:rPr lang="es-ES" sz="1400" dirty="0">
                <a:latin typeface="Arial" panose="020B0604020202020204" pitchFamily="34" charset="0"/>
                <a:cs typeface="Arial" panose="020B0604020202020204" pitchFamily="34" charset="0"/>
              </a:rPr>
              <a:t>Que concurran circunstancias excepcionales y debidamente justificadas – código 1248 en </a:t>
            </a:r>
            <a:r>
              <a:rPr lang="es-ES" sz="1400" dirty="0" err="1">
                <a:latin typeface="Arial" panose="020B0604020202020204" pitchFamily="34" charset="0"/>
                <a:cs typeface="Arial" panose="020B0604020202020204" pitchFamily="34" charset="0"/>
              </a:rPr>
              <a:t>supporting</a:t>
            </a:r>
            <a:r>
              <a:rPr lang="es-E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1400" dirty="0" err="1">
                <a:latin typeface="Arial" panose="020B0604020202020204" pitchFamily="34" charset="0"/>
                <a:cs typeface="Arial" panose="020B0604020202020204" pitchFamily="34" charset="0"/>
              </a:rPr>
              <a:t>documents</a:t>
            </a:r>
            <a:r>
              <a:rPr lang="es-ES" sz="1400" dirty="0">
                <a:latin typeface="Arial" panose="020B0604020202020204" pitchFamily="34" charset="0"/>
                <a:cs typeface="Arial" panose="020B0604020202020204" pitchFamily="34" charset="0"/>
              </a:rPr>
              <a:t> para solicitar las circunstancias excepcionales al DCP</a:t>
            </a:r>
          </a:p>
          <a:p>
            <a:pPr marL="742950" lvl="1" indent="-285750">
              <a:buFont typeface="Courier New" panose="02070309020205020404" pitchFamily="49" charset="0"/>
              <a:buChar char="o"/>
              <a:defRPr/>
            </a:pPr>
            <a:endParaRPr lang="es-ES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42950" lvl="1" indent="-285750">
              <a:buFont typeface="Courier New" panose="02070309020205020404" pitchFamily="49" charset="0"/>
              <a:buChar char="o"/>
              <a:defRPr/>
            </a:pPr>
            <a:r>
              <a:rPr kumimoji="0" lang="es-ES" sz="14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Que la declaración de exporta se presente al menos con 48 horas de antelación a la salida efectiva de las mercancías en el DCP. </a:t>
            </a:r>
          </a:p>
          <a:p>
            <a:pPr marL="742950" lvl="1" indent="-285750">
              <a:buFont typeface="Courier New" panose="02070309020205020404" pitchFamily="49" charset="0"/>
              <a:buChar char="o"/>
              <a:defRPr/>
            </a:pPr>
            <a:endParaRPr kumimoji="0" lang="es-ES" sz="140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42950" lvl="1" indent="-285750">
              <a:buFont typeface="Courier New" panose="02070309020205020404" pitchFamily="49" charset="0"/>
              <a:buChar char="o"/>
              <a:defRPr/>
            </a:pPr>
            <a:r>
              <a:rPr kumimoji="0" lang="es-ES" sz="14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Salida de mercancías directamente por el puerto de GIB (ubicación marítima)</a:t>
            </a:r>
          </a:p>
          <a:p>
            <a:pPr marL="742950" lvl="1" indent="-285750">
              <a:buFont typeface="Courier New" panose="02070309020205020404" pitchFamily="49" charset="0"/>
              <a:buChar char="o"/>
              <a:defRPr/>
            </a:pPr>
            <a:endParaRPr kumimoji="0" lang="es-ES" sz="140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42950" lvl="1" indent="-285750">
              <a:buFont typeface="Courier New" panose="02070309020205020404" pitchFamily="49" charset="0"/>
              <a:buChar char="o"/>
              <a:defRPr/>
            </a:pPr>
            <a:r>
              <a:rPr lang="es-ES" sz="1400" dirty="0">
                <a:latin typeface="Arial" panose="020B0604020202020204" pitchFamily="34" charset="0"/>
                <a:cs typeface="Arial" panose="020B0604020202020204" pitchFamily="34" charset="0"/>
              </a:rPr>
              <a:t>No T1GI </a:t>
            </a:r>
          </a:p>
          <a:p>
            <a:pPr marL="742950" lvl="1" indent="-285750">
              <a:buFont typeface="Courier New" panose="02070309020205020404" pitchFamily="49" charset="0"/>
              <a:buChar char="o"/>
              <a:defRPr/>
            </a:pPr>
            <a:endParaRPr lang="es-ES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42950" lvl="1" indent="-285750">
              <a:buFont typeface="Courier New" panose="02070309020205020404" pitchFamily="49" charset="0"/>
              <a:buChar char="o"/>
              <a:defRPr/>
            </a:pPr>
            <a:r>
              <a:rPr lang="es-ES" sz="1400" dirty="0">
                <a:latin typeface="Arial" panose="020B0604020202020204" pitchFamily="34" charset="0"/>
                <a:cs typeface="Arial" panose="020B0604020202020204" pitchFamily="34" charset="0"/>
              </a:rPr>
              <a:t>Regímenes: 31.51 o 31.53 en la declaración de exportación</a:t>
            </a:r>
          </a:p>
          <a:p>
            <a:pPr marL="742950" lvl="1" indent="-285750">
              <a:buFont typeface="Courier New" panose="02070309020205020404" pitchFamily="49" charset="0"/>
              <a:buChar char="o"/>
              <a:defRPr/>
            </a:pPr>
            <a:endParaRPr lang="es-ES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42950" lvl="1" indent="-285750">
              <a:buFont typeface="Courier New" panose="02070309020205020404" pitchFamily="49" charset="0"/>
              <a:buChar char="o"/>
              <a:defRPr/>
            </a:pPr>
            <a:r>
              <a:rPr lang="es-ES" sz="1400" dirty="0">
                <a:latin typeface="Arial" panose="020B0604020202020204" pitchFamily="34" charset="0"/>
                <a:cs typeface="Arial" panose="020B0604020202020204" pitchFamily="34" charset="0"/>
              </a:rPr>
              <a:t>En </a:t>
            </a:r>
            <a:r>
              <a:rPr lang="es-ES" sz="1400" dirty="0" err="1">
                <a:latin typeface="Arial" panose="020B0604020202020204" pitchFamily="34" charset="0"/>
                <a:cs typeface="Arial" panose="020B0604020202020204" pitchFamily="34" charset="0"/>
              </a:rPr>
              <a:t>supporting</a:t>
            </a:r>
            <a:r>
              <a:rPr lang="es-E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1400" dirty="0" err="1">
                <a:latin typeface="Arial" panose="020B0604020202020204" pitchFamily="34" charset="0"/>
                <a:cs typeface="Arial" panose="020B0604020202020204" pitchFamily="34" charset="0"/>
              </a:rPr>
              <a:t>documents</a:t>
            </a:r>
            <a:r>
              <a:rPr lang="es-ES" sz="1400" dirty="0">
                <a:latin typeface="Arial" panose="020B0604020202020204" pitchFamily="34" charset="0"/>
                <a:cs typeface="Arial" panose="020B0604020202020204" pitchFamily="34" charset="0"/>
              </a:rPr>
              <a:t>: exportación, códigos 1245 y 1246 del H1 con el que entró la mercancía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6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Calibri"/>
              <a:ea typeface="+mn-ea"/>
              <a:cs typeface="Arial" panose="020B0604020202020204" pitchFamily="34" charset="0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lang="es-ES" sz="16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Regla especial: por mar o aire (art 8.5 Anexo 21) – </a:t>
            </a:r>
            <a:r>
              <a:rPr lang="es-ES" sz="1600" b="1" dirty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 en el contexto de avituallamientos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endParaRPr lang="es-ES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42950" lvl="1" indent="-285750">
              <a:buFont typeface="Courier New" panose="02070309020205020404" pitchFamily="49" charset="0"/>
              <a:buChar char="o"/>
              <a:defRPr/>
            </a:pPr>
            <a:r>
              <a:rPr lang="es-ES" sz="1400" dirty="0">
                <a:latin typeface="Arial" panose="020B0604020202020204" pitchFamily="34" charset="0"/>
                <a:cs typeface="Arial" panose="020B0604020202020204" pitchFamily="34" charset="0"/>
              </a:rPr>
              <a:t>No circunstancias excepcionales y debidamente justificadas ni límite de 48 horas.</a:t>
            </a:r>
          </a:p>
          <a:p>
            <a:pPr marL="742950" lvl="1" indent="-285750">
              <a:buFont typeface="Courier New" panose="02070309020205020404" pitchFamily="49" charset="0"/>
              <a:buChar char="o"/>
              <a:defRPr/>
            </a:pPr>
            <a:r>
              <a:rPr lang="es-ES" sz="1400" dirty="0">
                <a:latin typeface="Arial" panose="020B0604020202020204" pitchFamily="34" charset="0"/>
                <a:cs typeface="Arial" panose="020B0604020202020204" pitchFamily="34" charset="0"/>
              </a:rPr>
              <a:t>Salida de mercancías por puerto/aeropuerto de GIB</a:t>
            </a:r>
          </a:p>
          <a:p>
            <a:pPr marL="742950" lvl="1" indent="-285750">
              <a:buFont typeface="Courier New" panose="02070309020205020404" pitchFamily="49" charset="0"/>
              <a:buChar char="o"/>
              <a:defRPr/>
            </a:pPr>
            <a:r>
              <a:rPr lang="es-ES" sz="1400" dirty="0">
                <a:latin typeface="Arial" panose="020B0604020202020204" pitchFamily="34" charset="0"/>
                <a:cs typeface="Arial" panose="020B0604020202020204" pitchFamily="34" charset="0"/>
              </a:rPr>
              <a:t>No T1GI</a:t>
            </a:r>
          </a:p>
          <a:p>
            <a:pPr marL="742950" lvl="1" indent="-285750">
              <a:buFont typeface="Courier New" panose="02070309020205020404" pitchFamily="49" charset="0"/>
              <a:buChar char="o"/>
              <a:defRPr/>
            </a:pPr>
            <a:r>
              <a:rPr lang="es-ES" sz="1400" dirty="0">
                <a:latin typeface="Arial" panose="020B0604020202020204" pitchFamily="34" charset="0"/>
                <a:cs typeface="Arial" panose="020B0604020202020204" pitchFamily="34" charset="0"/>
              </a:rPr>
              <a:t>Régimen 31.71</a:t>
            </a:r>
          </a:p>
          <a:p>
            <a:pPr marL="742950" lvl="1" indent="-285750">
              <a:buFont typeface="Courier New" panose="02070309020205020404" pitchFamily="49" charset="0"/>
              <a:buChar char="o"/>
              <a:defRPr/>
            </a:pPr>
            <a:r>
              <a:rPr lang="es-ES" sz="1400" dirty="0">
                <a:latin typeface="Arial" panose="020B0604020202020204" pitchFamily="34" charset="0"/>
                <a:cs typeface="Arial" panose="020B0604020202020204" pitchFamily="34" charset="0"/>
              </a:rPr>
              <a:t>En </a:t>
            </a:r>
            <a:r>
              <a:rPr lang="es-ES" sz="1400" dirty="0" err="1">
                <a:latin typeface="Arial" panose="020B0604020202020204" pitchFamily="34" charset="0"/>
                <a:cs typeface="Arial" panose="020B0604020202020204" pitchFamily="34" charset="0"/>
              </a:rPr>
              <a:t>supporting</a:t>
            </a:r>
            <a:r>
              <a:rPr lang="es-ES" sz="1400" dirty="0">
                <a:latin typeface="Arial" panose="020B0604020202020204" pitchFamily="34" charset="0"/>
                <a:cs typeface="Arial" panose="020B0604020202020204" pitchFamily="34" charset="0"/>
              </a:rPr>
              <a:t>: exportación, código 1244 del H1 con el que las mercancías entraron a GIB</a:t>
            </a:r>
          </a:p>
          <a:p>
            <a:pPr marL="742950" lvl="1" indent="-285750">
              <a:buFont typeface="Courier New" panose="02070309020205020404" pitchFamily="49" charset="0"/>
              <a:buChar char="o"/>
              <a:defRPr/>
            </a:pPr>
            <a:r>
              <a:rPr lang="es-ES" sz="1400" dirty="0">
                <a:latin typeface="Arial" panose="020B0604020202020204" pitchFamily="34" charset="0"/>
                <a:cs typeface="Arial" panose="020B0604020202020204" pitchFamily="34" charset="0"/>
              </a:rPr>
              <a:t>Resto de menciones vistas en diapositivas anteriores para avituallamientos </a:t>
            </a:r>
            <a:r>
              <a:rPr lang="es-ES" sz="1400" dirty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(“reexportación desde DF”)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6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Calibri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6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Calibri"/>
              <a:ea typeface="+mn-ea"/>
              <a:cs typeface="Arial" panose="020B0604020202020204" pitchFamily="34" charset="0"/>
            </a:endParaRPr>
          </a:p>
          <a:p>
            <a:pPr marL="742950" lvl="1" indent="-285750">
              <a:buFont typeface="Courier New" panose="02070309020205020404" pitchFamily="49" charset="0"/>
              <a:buChar char="o"/>
              <a:defRPr/>
            </a:pPr>
            <a:endParaRPr kumimoji="0" lang="es-ES" sz="16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Calibri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Calibri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Calibri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Calibri"/>
              <a:ea typeface="+mn-ea"/>
              <a:cs typeface="Arial" panose="020B0604020202020204" pitchFamily="34" charset="0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endParaRPr kumimoji="0" lang="es-ES" sz="18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Calibri"/>
              <a:ea typeface="+mn-ea"/>
              <a:cs typeface="Arial" panose="020B0604020202020204" pitchFamily="34" charset="0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endParaRPr kumimoji="0" lang="es-ES" sz="18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Calibri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5514677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4134254" y="2555878"/>
            <a:ext cx="1058778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4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TRÁNSITO</a:t>
            </a:r>
          </a:p>
        </p:txBody>
      </p:sp>
    </p:spTree>
    <p:extLst>
      <p:ext uri="{BB962C8B-B14F-4D97-AF65-F5344CB8AC3E}">
        <p14:creationId xmlns:p14="http://schemas.microsoft.com/office/powerpoint/2010/main" val="246167862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524780" y="1256467"/>
            <a:ext cx="10587789" cy="28315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Arial" panose="020B0604020202020204" pitchFamily="34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Calibri"/>
              <a:ea typeface="+mn-ea"/>
              <a:cs typeface="Arial" panose="020B0604020202020204" pitchFamily="34" charset="0"/>
            </a:endParaRPr>
          </a:p>
          <a:p>
            <a:pPr marL="457200" marR="0" lvl="1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Arial" panose="020B0604020202020204" pitchFamily="34" charset="0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endParaRPr kumimoji="0" lang="es-ES" sz="18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Calibri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6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Calibri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Calibri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Calibri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Calibri"/>
              <a:ea typeface="+mn-ea"/>
              <a:cs typeface="Arial" panose="020B0604020202020204" pitchFamily="34" charset="0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endParaRPr kumimoji="0" lang="es-ES" sz="18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Calibri"/>
              <a:ea typeface="+mn-ea"/>
              <a:cs typeface="Arial" panose="020B0604020202020204" pitchFamily="34" charset="0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endParaRPr kumimoji="0" lang="es-ES" sz="18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Calibri"/>
              <a:ea typeface="+mn-ea"/>
              <a:cs typeface="Arial" panose="020B0604020202020204" pitchFamily="34" charset="0"/>
            </a:endParaRP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E1E687AE-AE6C-4693-DAA9-B9CD95A8279A}"/>
              </a:ext>
            </a:extLst>
          </p:cNvPr>
          <p:cNvSpPr txBox="1"/>
          <p:nvPr/>
        </p:nvSpPr>
        <p:spPr>
          <a:xfrm>
            <a:off x="524780" y="160421"/>
            <a:ext cx="11142440" cy="64017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T2GI </a:t>
            </a:r>
          </a:p>
          <a:p>
            <a:endParaRPr lang="es-E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s-ES" sz="1600" u="sng" dirty="0">
                <a:latin typeface="Arial" panose="020B0604020202020204" pitchFamily="34" charset="0"/>
                <a:cs typeface="Arial" panose="020B0604020202020204" pitchFamily="34" charset="0"/>
              </a:rPr>
              <a:t>Ultimación sin irregularidades: 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es-E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es-ES" sz="1400" dirty="0">
                <a:latin typeface="Arial" panose="020B0604020202020204" pitchFamily="34" charset="0"/>
                <a:cs typeface="Arial" panose="020B0604020202020204" pitchFamily="34" charset="0"/>
              </a:rPr>
              <a:t>Mensaje de llegada (6 días naturales)</a:t>
            </a:r>
          </a:p>
          <a:p>
            <a:pPr marL="742950" lvl="1" indent="-285750">
              <a:buFont typeface="Courier New" panose="02070309020205020404" pitchFamily="49" charset="0"/>
              <a:buChar char="o"/>
            </a:pPr>
            <a:endParaRPr lang="es-ES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es-ES" sz="1400" dirty="0">
                <a:latin typeface="Arial" panose="020B0604020202020204" pitchFamily="34" charset="0"/>
                <a:cs typeface="Arial" panose="020B0604020202020204" pitchFamily="34" charset="0"/>
              </a:rPr>
              <a:t>Mensaje de control con resultados del tránsito sin discrepancias o discrepancias menores + mensaje de destino de las mercancías en Gibraltar (6 días naturales desde llegada)</a:t>
            </a:r>
          </a:p>
          <a:p>
            <a:pPr marL="742950" lvl="1" indent="-285750">
              <a:buFont typeface="Courier New" panose="02070309020205020404" pitchFamily="49" charset="0"/>
              <a:buChar char="o"/>
            </a:pPr>
            <a:endParaRPr lang="es-E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s-ES" sz="1600" u="sng" dirty="0">
                <a:latin typeface="Arial" panose="020B0604020202020204" pitchFamily="34" charset="0"/>
                <a:cs typeface="Arial" panose="020B0604020202020204" pitchFamily="34" charset="0"/>
              </a:rPr>
              <a:t>Ultimación con irregularidades: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es-ES" u="sng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00100" lvl="1" indent="-342900">
              <a:buAutoNum type="arabicParenR"/>
            </a:pPr>
            <a:r>
              <a:rPr lang="es-ES" sz="1400" b="1" dirty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 llega el mensaje de llegada: </a:t>
            </a:r>
            <a:r>
              <a:rPr lang="es-ES" sz="1400" dirty="0">
                <a:latin typeface="Arial" panose="020B0604020202020204" pitchFamily="34" charset="0"/>
                <a:cs typeface="Arial" panose="020B0604020202020204" pitchFamily="34" charset="0"/>
              </a:rPr>
              <a:t>Contacto con Aduana de destino para en 7 días naturales para mandar los mensajes. </a:t>
            </a:r>
          </a:p>
          <a:p>
            <a:pPr lvl="1"/>
            <a:endParaRPr lang="es-ES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r>
              <a:rPr lang="es-ES" sz="1400" dirty="0">
                <a:latin typeface="Arial" panose="020B0604020202020204" pitchFamily="34" charset="0"/>
                <a:cs typeface="Arial" panose="020B0604020202020204" pitchFamily="34" charset="0"/>
              </a:rPr>
              <a:t>Si no, procedimiento de búsqueda con el titular del régimen de transito para enviar prueba en el periodo de 28 días naturales desde requerimiento (art 312 RECAU mutatis mutandis)</a:t>
            </a:r>
          </a:p>
          <a:p>
            <a:pPr lvl="2"/>
            <a:endParaRPr lang="es-ES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200150" lvl="2" indent="-285750">
              <a:buFont typeface="Courier New" panose="02070309020205020404" pitchFamily="49" charset="0"/>
              <a:buChar char="o"/>
            </a:pPr>
            <a:r>
              <a:rPr lang="es-ES" sz="1400" dirty="0">
                <a:latin typeface="Arial" panose="020B0604020202020204" pitchFamily="34" charset="0"/>
                <a:cs typeface="Arial" panose="020B0604020202020204" pitchFamily="34" charset="0"/>
              </a:rPr>
              <a:t>Si responde en plazo aportando prueba – remisión a aduana de destino para que valore la prueba, plazo 14 días naturales para dar el ok y enviar los mensajes correspondientes.</a:t>
            </a:r>
          </a:p>
          <a:p>
            <a:pPr marL="1200150" lvl="2" indent="-285750">
              <a:buFont typeface="Courier New" panose="02070309020205020404" pitchFamily="49" charset="0"/>
              <a:buChar char="o"/>
            </a:pPr>
            <a:endParaRPr lang="es-ES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200150" lvl="2" indent="-285750">
              <a:buFont typeface="Courier New" panose="02070309020205020404" pitchFamily="49" charset="0"/>
              <a:buChar char="o"/>
            </a:pPr>
            <a:r>
              <a:rPr lang="es-ES" sz="1400" dirty="0">
                <a:latin typeface="Arial" panose="020B0604020202020204" pitchFamily="34" charset="0"/>
                <a:cs typeface="Arial" panose="020B0604020202020204" pitchFamily="34" charset="0"/>
              </a:rPr>
              <a:t>Si no responde en plazo o rechaza la prueba del titular del régimen: liquidación IVA/IIEE por aduana de partida (matiz T2GI de GI hasta DCP)</a:t>
            </a:r>
          </a:p>
          <a:p>
            <a:pPr lvl="2"/>
            <a:endParaRPr lang="es-ES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00100" lvl="1" indent="-342900">
              <a:buAutoNum type="arabicParenR" startAt="2"/>
            </a:pPr>
            <a:r>
              <a:rPr lang="es-ES" sz="1400" b="1" dirty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 llega mensaje de los resultados del tránsito: </a:t>
            </a:r>
            <a:r>
              <a:rPr lang="es-ES" sz="1400" dirty="0">
                <a:latin typeface="Arial" panose="020B0604020202020204" pitchFamily="34" charset="0"/>
                <a:cs typeface="Arial" panose="020B0604020202020204" pitchFamily="34" charset="0"/>
              </a:rPr>
              <a:t>aplica procedimiento anterior tras el transcurso de los 6 días naturales desde mensaje de llegada de mercancías</a:t>
            </a:r>
          </a:p>
          <a:p>
            <a:pPr marL="800100" lvl="1" indent="-342900">
              <a:buAutoNum type="arabicParenR" startAt="2"/>
            </a:pPr>
            <a:endParaRPr lang="es-ES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es-ES" dirty="0"/>
          </a:p>
          <a:p>
            <a:pPr marL="742950" lvl="1" indent="-285750">
              <a:buFont typeface="Courier New" panose="02070309020205020404" pitchFamily="49" charset="0"/>
              <a:buChar char="o"/>
            </a:pP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667672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524780" y="617803"/>
            <a:ext cx="10587789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es-ES" sz="1600" b="0" i="0" u="sng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Ultimación con irregularidades: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endParaRPr lang="es-ES" sz="1600" u="sng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>
              <a:defRPr/>
            </a:pPr>
            <a:r>
              <a:rPr lang="es-ES" sz="1600" b="1" dirty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3) Discrepancias en el mensaje de resultados del tránsito</a:t>
            </a:r>
          </a:p>
          <a:p>
            <a:pPr lvl="1">
              <a:defRPr/>
            </a:pPr>
            <a:endParaRPr kumimoji="0" lang="es-ES" sz="1600" b="0" i="0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1200150" lvl="2" indent="-285750" algn="just">
              <a:buFont typeface="Courier New" panose="02070309020205020404" pitchFamily="49" charset="0"/>
              <a:buChar char="o"/>
              <a:defRPr/>
            </a:pPr>
            <a:r>
              <a:rPr lang="es-ES" sz="14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Menores: se actúa como en el escenario de “sin discrepancias”</a:t>
            </a:r>
          </a:p>
          <a:p>
            <a:pPr marL="1200150" lvl="2" indent="-285750" algn="just">
              <a:buFont typeface="Courier New" panose="02070309020205020404" pitchFamily="49" charset="0"/>
              <a:buChar char="o"/>
              <a:defRPr/>
            </a:pPr>
            <a:endParaRPr lang="es-ES" sz="1400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200150" lvl="2" indent="-285750" algn="just">
              <a:buFont typeface="Courier New" panose="02070309020205020404" pitchFamily="49" charset="0"/>
              <a:buChar char="o"/>
              <a:defRPr/>
            </a:pPr>
            <a:r>
              <a:rPr kumimoji="0" lang="es-ES" sz="1400" b="0" i="0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Ma</a:t>
            </a:r>
            <a:r>
              <a:rPr lang="es-ES" sz="1400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yores</a:t>
            </a:r>
            <a:r>
              <a:rPr lang="es-ES" sz="14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se inician procedimientos de liquidación por tránsito no ultimado correctamente</a:t>
            </a:r>
          </a:p>
          <a:p>
            <a:pPr marL="1200150" lvl="2" indent="-285750" algn="just">
              <a:buFont typeface="Courier New" panose="02070309020205020404" pitchFamily="49" charset="0"/>
              <a:buChar char="o"/>
              <a:defRPr/>
            </a:pPr>
            <a:endParaRPr lang="es-ES" sz="1400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657350" lvl="3" indent="-285750" algn="just">
              <a:buFont typeface="Wingdings" panose="05000000000000000000" pitchFamily="2" charset="2"/>
              <a:buChar char="§"/>
              <a:defRPr/>
            </a:pPr>
            <a:r>
              <a:rPr lang="es-ES" sz="1400" b="1" dirty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DCP – GIB</a:t>
            </a:r>
            <a:r>
              <a:rPr lang="es-ES" sz="14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se regulariza en ES</a:t>
            </a:r>
          </a:p>
          <a:p>
            <a:pPr marL="1657350" lvl="3" indent="-285750" algn="just">
              <a:buFont typeface="Wingdings" panose="05000000000000000000" pitchFamily="2" charset="2"/>
              <a:buChar char="§"/>
              <a:defRPr/>
            </a:pPr>
            <a:endParaRPr lang="es-ES" sz="1400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657350" lvl="3" indent="-285750" algn="just">
              <a:buFont typeface="Wingdings" panose="05000000000000000000" pitchFamily="2" charset="2"/>
              <a:buChar char="§"/>
              <a:defRPr/>
            </a:pPr>
            <a:r>
              <a:rPr lang="es-ES" sz="1400" b="1" dirty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GIB – DCP</a:t>
            </a:r>
            <a:r>
              <a:rPr lang="es-ES" sz="14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se liquida por GIB el IVA/IIEE español que luego se transfiere </a:t>
            </a:r>
            <a:r>
              <a:rPr lang="es-ES" sz="14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 procedimiento en el AA s/ mercancías </a:t>
            </a:r>
            <a:endParaRPr lang="es-ES" sz="1400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2">
              <a:defRPr/>
            </a:pPr>
            <a:endParaRPr lang="es-ES" sz="1600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0160E3F1-2EEB-B923-4140-FCAD89B3CE99}"/>
              </a:ext>
            </a:extLst>
          </p:cNvPr>
          <p:cNvSpPr txBox="1"/>
          <p:nvPr/>
        </p:nvSpPr>
        <p:spPr>
          <a:xfrm>
            <a:off x="524780" y="168261"/>
            <a:ext cx="6096000" cy="25853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8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T2GI</a:t>
            </a:r>
            <a:endParaRPr lang="es-ES" b="1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s-ES" b="1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s-ES" b="1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8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7846772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524780" y="1256467"/>
            <a:ext cx="10587789" cy="28315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Arial" panose="020B0604020202020204" pitchFamily="34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Calibri"/>
              <a:ea typeface="+mn-ea"/>
              <a:cs typeface="Arial" panose="020B0604020202020204" pitchFamily="34" charset="0"/>
            </a:endParaRPr>
          </a:p>
          <a:p>
            <a:pPr marL="457200" marR="0" lvl="1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Arial" panose="020B0604020202020204" pitchFamily="34" charset="0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endParaRPr kumimoji="0" lang="es-ES" sz="18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Calibri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6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Calibri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Calibri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Calibri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Calibri"/>
              <a:ea typeface="+mn-ea"/>
              <a:cs typeface="Arial" panose="020B0604020202020204" pitchFamily="34" charset="0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endParaRPr kumimoji="0" lang="es-ES" sz="18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Calibri"/>
              <a:ea typeface="+mn-ea"/>
              <a:cs typeface="Arial" panose="020B0604020202020204" pitchFamily="34" charset="0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endParaRPr kumimoji="0" lang="es-ES" sz="18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Calibri"/>
              <a:ea typeface="+mn-ea"/>
              <a:cs typeface="Arial" panose="020B0604020202020204" pitchFamily="34" charset="0"/>
            </a:endParaRP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E1E687AE-AE6C-4693-DAA9-B9CD95A8279A}"/>
              </a:ext>
            </a:extLst>
          </p:cNvPr>
          <p:cNvSpPr txBox="1"/>
          <p:nvPr/>
        </p:nvSpPr>
        <p:spPr>
          <a:xfrm>
            <a:off x="524780" y="160421"/>
            <a:ext cx="11142440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8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T1GI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es-ES" sz="1600" b="0" i="0" u="sng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Ultimación sin irregularidades: 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kumimoji="0" lang="es-ES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Mensaje de llegada (6 días naturales)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kumimoji="0" lang="es-ES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Mensaje de control con resultados del tránsito sin discrepancias o discrepancias menores + </a:t>
            </a:r>
            <a:r>
              <a:rPr kumimoji="0" lang="es-ES" sz="1400" b="0" i="0" u="none" strike="sng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Mensaje de destino de las mercancías en Gibraltar </a:t>
            </a:r>
            <a:r>
              <a:rPr kumimoji="0" lang="es-ES" sz="1400" b="0" i="0" u="non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(6 días naturales desde llegada)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es-ES" sz="1600" b="0" i="0" u="sng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Ultimación con irregularidades: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endParaRPr kumimoji="0" lang="es-ES" sz="1800" b="0" i="0" u="sng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800100" marR="0" lvl="1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arenR"/>
              <a:tabLst/>
              <a:defRPr/>
            </a:pPr>
            <a:r>
              <a:rPr kumimoji="0" lang="es-ES" sz="1400" b="1" i="0" u="none" strike="noStrike" kern="1200" cap="none" spc="0" normalizeH="0" baseline="0" noProof="0" dirty="0">
                <a:ln>
                  <a:noFill/>
                </a:ln>
                <a:solidFill>
                  <a:srgbClr val="F7964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No llega el mensaje de llegada: </a:t>
            </a:r>
            <a:r>
              <a:rPr kumimoji="0" lang="es-ES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Contacto con Aduana de destino para en 7 días naturales para mandar los mensajes. </a:t>
            </a:r>
          </a:p>
          <a:p>
            <a:pPr marL="45720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45720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Si no, procedimiento de búsqueda con el titular del régimen de transito para enviar prueba en el periodo de 28 días naturales desde requerimiento (art 312 RECAU </a:t>
            </a:r>
            <a:r>
              <a:rPr kumimoji="0" lang="es-ES" sz="1400" b="0" i="1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mutatis mutandis</a:t>
            </a:r>
            <a:r>
              <a:rPr kumimoji="0" lang="es-ES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)</a:t>
            </a:r>
          </a:p>
          <a:p>
            <a:pPr marL="914400" marR="0" lvl="2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1200150" marR="0" lvl="2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kumimoji="0" lang="es-ES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Si responde en plazo aportando prueba – remisión a aduana de destino para que valore la prueba, plazo 14 días naturales para dar el ok y enviar los mensajes correspondientes.</a:t>
            </a:r>
          </a:p>
          <a:p>
            <a:pPr marL="1200150" marR="0" lvl="2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endParaRPr kumimoji="0" lang="es-ES" sz="1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1200150" marR="0" lvl="2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kumimoji="0" lang="es-ES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Si no responde en plazo o rechaza la prueba del titular del régimen: liquidación IVA/IIEE por aduana de partida (matiz T2GI de GI hasta DCP)</a:t>
            </a:r>
          </a:p>
          <a:p>
            <a:pPr marL="914400" marR="0" lvl="2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800100" marR="0" lvl="1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arenR" startAt="2"/>
              <a:tabLst/>
              <a:defRPr/>
            </a:pPr>
            <a:r>
              <a:rPr kumimoji="0" lang="es-ES" sz="1400" b="1" i="0" u="none" strike="noStrike" kern="1200" cap="none" spc="0" normalizeH="0" baseline="0" noProof="0" dirty="0">
                <a:ln>
                  <a:noFill/>
                </a:ln>
                <a:solidFill>
                  <a:srgbClr val="F7964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No llega mensaje de los resultados del tránsito: </a:t>
            </a:r>
            <a:r>
              <a:rPr kumimoji="0" lang="es-ES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aplica procedimiento anterior tras el transcurso de los 6 días naturales</a:t>
            </a:r>
          </a:p>
          <a:p>
            <a:pPr marL="800100" marR="0" lvl="1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arenR" startAt="2"/>
              <a:tabLst/>
              <a:defRPr/>
            </a:pPr>
            <a:endParaRPr kumimoji="0" lang="es-ES" sz="1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2040989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507689" y="532345"/>
            <a:ext cx="10587789" cy="27699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es-ES" sz="1600" b="0" i="0" u="sng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Ultimación con irregularidades: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endParaRPr kumimoji="0" lang="es-ES" sz="1600" b="0" i="0" u="sng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45720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600" b="1" i="0" u="none" strike="noStrike" kern="1200" cap="none" spc="0" normalizeH="0" baseline="0" noProof="0" dirty="0">
                <a:ln>
                  <a:noFill/>
                </a:ln>
                <a:solidFill>
                  <a:schemeClr val="accent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3) Discrepancias en el mensaje de resultados del tránsito</a:t>
            </a:r>
          </a:p>
          <a:p>
            <a:pPr marL="45720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1200150" marR="0" lvl="2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kumimoji="0" lang="es-ES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Menores: se actúa como en el escenario de “sin discrepancias”</a:t>
            </a:r>
          </a:p>
          <a:p>
            <a:pPr marL="1200150" marR="0" lvl="2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endParaRPr kumimoji="0" lang="es-ES" sz="1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1200150" marR="0" lvl="2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kumimoji="0" lang="es-ES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Mayores: se inician procedimientos de liquidación por tránsito no ultimado correctamente (siempre liquida la DCP, con independencia del flujo de circulación)</a:t>
            </a:r>
          </a:p>
          <a:p>
            <a:pPr marL="1200150" marR="0" lvl="2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endParaRPr kumimoji="0" lang="es-ES" sz="1400" b="1" i="0" u="none" strike="noStrike" kern="1200" cap="none" spc="0" normalizeH="0" baseline="0" noProof="0" dirty="0">
              <a:ln>
                <a:noFill/>
              </a:ln>
              <a:solidFill>
                <a:schemeClr val="accent6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1657350" marR="0" lvl="3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es-ES" sz="1400" b="1" i="0" u="none" strike="noStrike" kern="1200" cap="none" spc="0" normalizeH="0" baseline="0" noProof="0" dirty="0">
                <a:ln>
                  <a:noFill/>
                </a:ln>
                <a:solidFill>
                  <a:schemeClr val="accent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DCP – GIB</a:t>
            </a:r>
          </a:p>
          <a:p>
            <a:pPr lvl="4">
              <a:defRPr/>
            </a:pPr>
            <a:endParaRPr kumimoji="0" lang="es-ES" sz="1400" b="1" i="0" u="none" strike="noStrike" kern="1200" cap="none" spc="0" normalizeH="0" baseline="0" noProof="0" dirty="0">
              <a:ln>
                <a:noFill/>
              </a:ln>
              <a:solidFill>
                <a:schemeClr val="accent6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1657350" marR="0" lvl="3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es-ES" sz="1400" b="1" i="0" u="none" strike="noStrike" kern="1200" cap="none" spc="0" normalizeH="0" baseline="0" noProof="0" dirty="0">
                <a:ln>
                  <a:noFill/>
                </a:ln>
                <a:solidFill>
                  <a:schemeClr val="accent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GIB – DCP </a:t>
            </a:r>
            <a:endParaRPr lang="es-ES" sz="1400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0160E3F1-2EEB-B923-4140-FCAD89B3CE99}"/>
              </a:ext>
            </a:extLst>
          </p:cNvPr>
          <p:cNvSpPr txBox="1"/>
          <p:nvPr/>
        </p:nvSpPr>
        <p:spPr>
          <a:xfrm>
            <a:off x="336884" y="163013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8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</a:t>
            </a:r>
            <a:r>
              <a:rPr lang="es-ES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kumimoji="0" lang="es-ES" sz="18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GI </a:t>
            </a:r>
          </a:p>
        </p:txBody>
      </p:sp>
    </p:spTree>
    <p:extLst>
      <p:ext uri="{BB962C8B-B14F-4D97-AF65-F5344CB8AC3E}">
        <p14:creationId xmlns:p14="http://schemas.microsoft.com/office/powerpoint/2010/main" val="13432880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524780" y="1256467"/>
            <a:ext cx="10587789" cy="28315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endParaRPr kumimoji="0" lang="es-ES" sz="18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Calibri"/>
              <a:ea typeface="+mn-ea"/>
              <a:cs typeface="Arial" panose="020B0604020202020204" pitchFamily="34" charset="0"/>
            </a:endParaRP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Arial" panose="020B0604020202020204" pitchFamily="34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Calibri"/>
              <a:ea typeface="+mn-ea"/>
              <a:cs typeface="Arial" panose="020B0604020202020204" pitchFamily="34" charset="0"/>
            </a:endParaRPr>
          </a:p>
          <a:p>
            <a:pPr marL="457200" marR="0" lvl="1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Arial" panose="020B0604020202020204" pitchFamily="34" charset="0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endParaRPr kumimoji="0" lang="es-ES" sz="18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Calibri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6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Calibri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Calibri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Calibri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Calibri"/>
              <a:ea typeface="+mn-ea"/>
              <a:cs typeface="Arial" panose="020B0604020202020204" pitchFamily="34" charset="0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endParaRPr kumimoji="0" lang="es-ES" sz="18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Calibri"/>
              <a:ea typeface="+mn-ea"/>
              <a:cs typeface="Arial" panose="020B0604020202020204" pitchFamily="34" charset="0"/>
            </a:endParaRP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47DBFCFF-55EF-7843-BFA5-0B71CCAE5928}"/>
              </a:ext>
            </a:extLst>
          </p:cNvPr>
          <p:cNvSpPr txBox="1"/>
          <p:nvPr/>
        </p:nvSpPr>
        <p:spPr>
          <a:xfrm>
            <a:off x="734938" y="683664"/>
            <a:ext cx="1072497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es-ES" sz="1400" dirty="0">
                <a:latin typeface="Arial" panose="020B0604020202020204" pitchFamily="34" charset="0"/>
                <a:cs typeface="Arial" panose="020B0604020202020204" pitchFamily="34" charset="0"/>
              </a:rPr>
              <a:t>Información de Sede Electrónica </a:t>
            </a:r>
          </a:p>
        </p:txBody>
      </p:sp>
      <p:pic>
        <p:nvPicPr>
          <p:cNvPr id="6" name="Imagen 5">
            <a:extLst>
              <a:ext uri="{FF2B5EF4-FFF2-40B4-BE49-F238E27FC236}">
                <a16:creationId xmlns:a16="http://schemas.microsoft.com/office/drawing/2014/main" id="{D7C82248-AEA8-83C4-18B2-8730190ACC4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9431" y="1116027"/>
            <a:ext cx="4755289" cy="2155275"/>
          </a:xfrm>
          <a:prstGeom prst="rect">
            <a:avLst/>
          </a:prstGeom>
        </p:spPr>
      </p:pic>
      <p:sp>
        <p:nvSpPr>
          <p:cNvPr id="7" name="CuadroTexto 6">
            <a:extLst>
              <a:ext uri="{FF2B5EF4-FFF2-40B4-BE49-F238E27FC236}">
                <a16:creationId xmlns:a16="http://schemas.microsoft.com/office/drawing/2014/main" id="{66AC6570-2A4F-DC60-008F-030A5EE34671}"/>
              </a:ext>
            </a:extLst>
          </p:cNvPr>
          <p:cNvSpPr txBox="1"/>
          <p:nvPr/>
        </p:nvSpPr>
        <p:spPr>
          <a:xfrm>
            <a:off x="734938" y="3655628"/>
            <a:ext cx="9374737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es-ES" sz="1400" dirty="0">
                <a:latin typeface="Arial" panose="020B0604020202020204" pitchFamily="34" charset="0"/>
                <a:cs typeface="Arial" panose="020B0604020202020204" pitchFamily="34" charset="0"/>
              </a:rPr>
              <a:t>Notas Informativas, Tutorial y Guías Técnicas</a:t>
            </a:r>
            <a:r>
              <a:rPr lang="es-ES" sz="1400">
                <a:latin typeface="Arial" panose="020B0604020202020204" pitchFamily="34" charset="0"/>
                <a:cs typeface="Arial" panose="020B0604020202020204" pitchFamily="34" charset="0"/>
              </a:rPr>
              <a:t>/Separatas</a:t>
            </a:r>
            <a:endParaRPr lang="es-ES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es-ES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s-ES" sz="1400" dirty="0">
                <a:latin typeface="Arial" panose="020B0604020202020204" pitchFamily="34" charset="0"/>
                <a:cs typeface="Arial" panose="020B0604020202020204" pitchFamily="34" charset="0"/>
              </a:rPr>
              <a:t>Buzón: </a:t>
            </a:r>
            <a:r>
              <a:rPr lang="es-ES" sz="1400" dirty="0">
                <a:latin typeface="Arial" panose="020B0604020202020204" pitchFamily="34" charset="0"/>
                <a:cs typeface="Arial" panose="020B060402020202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acuerdo.Gibraltar@correo.aeat.es</a:t>
            </a:r>
            <a:endParaRPr lang="es-ES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es-ES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s-ES" sz="1400" dirty="0">
                <a:latin typeface="Arial" panose="020B0604020202020204" pitchFamily="34" charset="0"/>
                <a:cs typeface="Arial" panose="020B0604020202020204" pitchFamily="34" charset="0"/>
              </a:rPr>
              <a:t>Presentación de declaraciones en Sede Electrónica Gobierno de Gibraltar</a:t>
            </a:r>
          </a:p>
        </p:txBody>
      </p:sp>
      <p:pic>
        <p:nvPicPr>
          <p:cNvPr id="9" name="Imagen 8">
            <a:extLst>
              <a:ext uri="{FF2B5EF4-FFF2-40B4-BE49-F238E27FC236}">
                <a16:creationId xmlns:a16="http://schemas.microsoft.com/office/drawing/2014/main" id="{A10FC1BA-5444-2481-EAF0-2295C98EC2F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362588" y="1116027"/>
            <a:ext cx="4304632" cy="4304632"/>
          </a:xfrm>
          <a:prstGeom prst="rect">
            <a:avLst/>
          </a:prstGeom>
        </p:spPr>
      </p:pic>
      <p:cxnSp>
        <p:nvCxnSpPr>
          <p:cNvPr id="12" name="Conector: angular 11">
            <a:extLst>
              <a:ext uri="{FF2B5EF4-FFF2-40B4-BE49-F238E27FC236}">
                <a16:creationId xmlns:a16="http://schemas.microsoft.com/office/drawing/2014/main" id="{A538EDDA-2ABA-A773-57C5-229E35A4A6AB}"/>
              </a:ext>
            </a:extLst>
          </p:cNvPr>
          <p:cNvCxnSpPr/>
          <p:nvPr/>
        </p:nvCxnSpPr>
        <p:spPr>
          <a:xfrm flipV="1">
            <a:off x="6195773" y="3469508"/>
            <a:ext cx="1061736" cy="856551"/>
          </a:xfrm>
          <a:prstGeom prst="bentConnector3">
            <a:avLst>
              <a:gd name="adj1" fmla="val 63683"/>
            </a:avLst>
          </a:prstGeom>
          <a:ln>
            <a:tailEnd type="triangle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28419459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3668262" y="2555878"/>
            <a:ext cx="1058778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sz="4000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OTRAS CUESTIONES</a:t>
            </a:r>
            <a:endParaRPr kumimoji="0" lang="es-ES" sz="40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92985585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2">
            <a:extLst>
              <a:ext uri="{FF2B5EF4-FFF2-40B4-BE49-F238E27FC236}">
                <a16:creationId xmlns:a16="http://schemas.microsoft.com/office/drawing/2014/main" id="{DFCE2C4F-F32E-C7DC-2C78-F603DAEB1F57}"/>
              </a:ext>
            </a:extLst>
          </p:cNvPr>
          <p:cNvSpPr txBox="1"/>
          <p:nvPr/>
        </p:nvSpPr>
        <p:spPr>
          <a:xfrm>
            <a:off x="4153256" y="2461188"/>
            <a:ext cx="796468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4000" b="1" dirty="0">
                <a:latin typeface="Arial" panose="020B0604020202020204" pitchFamily="34" charset="0"/>
                <a:cs typeface="Arial" panose="020B0604020202020204" pitchFamily="34" charset="0"/>
              </a:rPr>
              <a:t>GARANTÍAS</a:t>
            </a:r>
          </a:p>
        </p:txBody>
      </p:sp>
    </p:spTree>
    <p:extLst>
      <p:ext uri="{BB962C8B-B14F-4D97-AF65-F5344CB8AC3E}">
        <p14:creationId xmlns:p14="http://schemas.microsoft.com/office/powerpoint/2010/main" val="3196043138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2">
            <a:extLst>
              <a:ext uri="{FF2B5EF4-FFF2-40B4-BE49-F238E27FC236}">
                <a16:creationId xmlns:a16="http://schemas.microsoft.com/office/drawing/2014/main" id="{762071C7-600D-751A-A58E-F8CC18A447E9}"/>
              </a:ext>
            </a:extLst>
          </p:cNvPr>
          <p:cNvSpPr txBox="1"/>
          <p:nvPr/>
        </p:nvSpPr>
        <p:spPr>
          <a:xfrm>
            <a:off x="679990" y="465221"/>
            <a:ext cx="10832019" cy="50475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es-ES" sz="1400" dirty="0">
                <a:latin typeface="Arial" panose="020B0604020202020204" pitchFamily="34" charset="0"/>
                <a:cs typeface="Arial" panose="020B0604020202020204" pitchFamily="34" charset="0"/>
              </a:rPr>
              <a:t>Nota Informativa 14/2026 del Departamento de Aduanas e II.EE sobre garantías en el marco del Acuerdo entre la Unión Europea y Gibraltar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es-ES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s-ES" sz="1400" dirty="0">
                <a:latin typeface="Arial" panose="020B0604020202020204" pitchFamily="34" charset="0"/>
                <a:cs typeface="Arial" panose="020B0604020202020204" pitchFamily="34" charset="0"/>
              </a:rPr>
              <a:t>Posibilidad de utilizar autorización CGU o garantía individual 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es-ES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s-ES" sz="1400" dirty="0">
                <a:latin typeface="Arial" panose="020B0604020202020204" pitchFamily="34" charset="0"/>
                <a:cs typeface="Arial" panose="020B0604020202020204" pitchFamily="34" charset="0"/>
              </a:rPr>
              <a:t>Solicitar nuevas o modificar las previamente concedidas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es-ES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s-ES" sz="1400" dirty="0">
                <a:latin typeface="Arial" panose="020B0604020202020204" pitchFamily="34" charset="0"/>
                <a:cs typeface="Arial" panose="020B0604020202020204" pitchFamily="34" charset="0"/>
              </a:rPr>
              <a:t>Necesariamente, en todo caso: que Gibraltar aparezca entre los territorios que cubre la garantía en el propio texto del aval o seguro de caución. Si la extensión de la cobertura no puede formalizarse mediante adenda con bastanteo de firmas, se aportará nuevo aval/seguro caución que sustituya al anterior. 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es-ES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s-ES" sz="1400" dirty="0">
                <a:latin typeface="Arial" panose="020B0604020202020204" pitchFamily="34" charset="0"/>
                <a:cs typeface="Arial" panose="020B0604020202020204" pitchFamily="34" charset="0"/>
              </a:rPr>
              <a:t>Que aparezca el tipo de tránsito en la adenda no es necesario, solo para determinación IR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es-ES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s-ES" sz="1400" dirty="0">
                <a:latin typeface="Arial" panose="020B0604020202020204" pitchFamily="34" charset="0"/>
                <a:cs typeface="Arial" panose="020B0604020202020204" pitchFamily="34" charset="0"/>
              </a:rPr>
              <a:t>La inclusión de Gibraltar en la solicitud a través de CD – pendiente de DG TAXUD 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es-ES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s-ES" sz="1400" dirty="0">
                <a:latin typeface="Arial" panose="020B0604020202020204" pitchFamily="34" charset="0"/>
                <a:cs typeface="Arial" panose="020B0604020202020204" pitchFamily="34" charset="0"/>
              </a:rPr>
              <a:t>NO representante del fiador en Gibraltar, al menos temporalmente: </a:t>
            </a:r>
            <a:r>
              <a:rPr lang="es-ES" sz="1400" b="1" dirty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T2GI de GIB a DCP. 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es-ES" sz="1400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s-ES" sz="1400" b="1" dirty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IMPORTE DE REFERENCIA DE LA GARANTÍA - ¿riesgo fiscal?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es-ES" sz="1400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s-ES" sz="1400" b="1" dirty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¿DISPENSAS O REDUCCIONES? </a:t>
            </a:r>
            <a:r>
              <a:rPr lang="es-ES" sz="1400" dirty="0">
                <a:latin typeface="Arial" panose="020B0604020202020204" pitchFamily="34" charset="0"/>
                <a:cs typeface="Arial" panose="020B0604020202020204" pitchFamily="34" charset="0"/>
              </a:rPr>
              <a:t>Las del art 95 y 84 RDCAU.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es-ES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s-ES" sz="1400" dirty="0">
                <a:latin typeface="Arial" panose="020B0604020202020204" pitchFamily="34" charset="0"/>
                <a:cs typeface="Arial" panose="020B0604020202020204" pitchFamily="34" charset="0"/>
              </a:rPr>
              <a:t>Garantía en el material profesional: esto normalmente va con ATA sin T2GI (ojo, si es estatuto UE) y con la garantía de la entidad emisora del cuaderno (C. Comercio)</a:t>
            </a:r>
          </a:p>
        </p:txBody>
      </p:sp>
    </p:spTree>
    <p:extLst>
      <p:ext uri="{BB962C8B-B14F-4D97-AF65-F5344CB8AC3E}">
        <p14:creationId xmlns:p14="http://schemas.microsoft.com/office/powerpoint/2010/main" val="57116194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2">
            <a:extLst>
              <a:ext uri="{FF2B5EF4-FFF2-40B4-BE49-F238E27FC236}">
                <a16:creationId xmlns:a16="http://schemas.microsoft.com/office/drawing/2014/main" id="{A2E32165-6691-62F0-1325-1763020913FB}"/>
              </a:ext>
            </a:extLst>
          </p:cNvPr>
          <p:cNvSpPr txBox="1"/>
          <p:nvPr/>
        </p:nvSpPr>
        <p:spPr>
          <a:xfrm>
            <a:off x="3383235" y="2541399"/>
            <a:ext cx="796468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4000" b="1" dirty="0">
                <a:latin typeface="Arial" panose="020B0604020202020204" pitchFamily="34" charset="0"/>
                <a:cs typeface="Arial" panose="020B0604020202020204" pitchFamily="34" charset="0"/>
              </a:rPr>
              <a:t>AVITUALLAMIENTOS</a:t>
            </a:r>
          </a:p>
        </p:txBody>
      </p:sp>
    </p:spTree>
    <p:extLst>
      <p:ext uri="{BB962C8B-B14F-4D97-AF65-F5344CB8AC3E}">
        <p14:creationId xmlns:p14="http://schemas.microsoft.com/office/powerpoint/2010/main" val="2563454966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2">
            <a:extLst>
              <a:ext uri="{FF2B5EF4-FFF2-40B4-BE49-F238E27FC236}">
                <a16:creationId xmlns:a16="http://schemas.microsoft.com/office/drawing/2014/main" id="{94E7C9E9-271B-6CAB-5287-7337E747B5E1}"/>
              </a:ext>
            </a:extLst>
          </p:cNvPr>
          <p:cNvSpPr txBox="1"/>
          <p:nvPr/>
        </p:nvSpPr>
        <p:spPr>
          <a:xfrm>
            <a:off x="320842" y="320843"/>
            <a:ext cx="11518232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es-ES" sz="1600" dirty="0">
                <a:latin typeface="Arial" panose="020B0604020202020204" pitchFamily="34" charset="0"/>
                <a:cs typeface="Arial" panose="020B0604020202020204" pitchFamily="34" charset="0"/>
              </a:rPr>
              <a:t>Nota Informativa 15/2026 del Departamento de Aduanas e IIEE sobre avituallamientos en el marco del Acuerdo entre la UE y Reino Unido en relación con Gibraltar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es-ES" sz="1600" dirty="0">
              <a:solidFill>
                <a:schemeClr val="accent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s-ES" sz="1600" dirty="0">
                <a:latin typeface="Arial" panose="020B0604020202020204" pitchFamily="34" charset="0"/>
                <a:cs typeface="Arial" panose="020B0604020202020204" pitchFamily="34" charset="0"/>
              </a:rPr>
              <a:t>El avituallamiento de mercancías a buques </a:t>
            </a:r>
            <a:r>
              <a:rPr lang="es-ES" sz="1600" b="1" u="sng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 FONDEO </a:t>
            </a:r>
            <a:r>
              <a:rPr lang="es-ES" sz="1600" dirty="0">
                <a:latin typeface="Arial" panose="020B0604020202020204" pitchFamily="34" charset="0"/>
                <a:cs typeface="Arial" panose="020B0604020202020204" pitchFamily="34" charset="0"/>
              </a:rPr>
              <a:t>queda fuera del ámbito de aplicación del Acuerdo. 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es-ES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s-ES" sz="1600" dirty="0">
                <a:latin typeface="Arial" panose="020B0604020202020204" pitchFamily="34" charset="0"/>
                <a:cs typeface="Arial" panose="020B0604020202020204" pitchFamily="34" charset="0"/>
              </a:rPr>
              <a:t>La nota se divide en dos partes: avituallamiento de mercancía UE y no UE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es-ES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es-ES" sz="1600" b="1" dirty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Mercancía UE </a:t>
            </a:r>
          </a:p>
          <a:p>
            <a:pPr marL="742950" lvl="1" indent="-285750">
              <a:buFont typeface="Courier New" panose="02070309020205020404" pitchFamily="49" charset="0"/>
              <a:buChar char="o"/>
            </a:pPr>
            <a:endParaRPr lang="es-ES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200150" lvl="2" indent="-285750">
              <a:buFont typeface="Wingdings" panose="05000000000000000000" pitchFamily="2" charset="2"/>
              <a:buChar char="q"/>
            </a:pPr>
            <a:r>
              <a:rPr lang="es-ES" sz="14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Canal: </a:t>
            </a:r>
            <a:r>
              <a:rPr lang="es-ES" sz="1400" dirty="0">
                <a:latin typeface="Arial" panose="020B0604020202020204" pitchFamily="34" charset="0"/>
                <a:cs typeface="Arial" panose="020B0604020202020204" pitchFamily="34" charset="0"/>
              </a:rPr>
              <a:t>vía terrestre o vía marítima (a través de DCP Algeciras)</a:t>
            </a:r>
          </a:p>
          <a:p>
            <a:pPr marL="1200150" lvl="2" indent="-285750">
              <a:buFont typeface="Wingdings" panose="05000000000000000000" pitchFamily="2" charset="2"/>
              <a:buChar char="q"/>
            </a:pPr>
            <a:r>
              <a:rPr lang="es-ES" sz="14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Operativa: </a:t>
            </a:r>
            <a:r>
              <a:rPr lang="es-ES" sz="1400" dirty="0">
                <a:latin typeface="Arial" panose="020B0604020202020204" pitchFamily="34" charset="0"/>
                <a:cs typeface="Arial" panose="020B0604020202020204" pitchFamily="34" charset="0"/>
              </a:rPr>
              <a:t>suministro directo a buque amarrado en puerto de GIB o inclusión en instalación que opera como DF en GI</a:t>
            </a:r>
          </a:p>
          <a:p>
            <a:pPr marL="1200150" lvl="2" indent="-285750">
              <a:buFont typeface="Wingdings" panose="05000000000000000000" pitchFamily="2" charset="2"/>
              <a:buChar char="q"/>
            </a:pPr>
            <a:r>
              <a:rPr lang="es-ES" sz="14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Dos momentos temporales</a:t>
            </a:r>
            <a:r>
              <a:rPr lang="es-ES" sz="1400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1200150" lvl="2" indent="-285750">
              <a:buFont typeface="Wingdings" panose="05000000000000000000" pitchFamily="2" charset="2"/>
              <a:buChar char="q"/>
            </a:pPr>
            <a:endParaRPr lang="es-ES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657350" lvl="3" indent="-285750">
              <a:buFont typeface="Wingdings" panose="05000000000000000000" pitchFamily="2" charset="2"/>
              <a:buChar char="v"/>
            </a:pPr>
            <a:r>
              <a:rPr lang="es-ES" sz="1400" dirty="0">
                <a:latin typeface="Arial" panose="020B0604020202020204" pitchFamily="34" charset="0"/>
                <a:cs typeface="Arial" panose="020B0604020202020204" pitchFamily="34" charset="0"/>
              </a:rPr>
              <a:t>Entrada de mercancía en GI: exportación +T2GI (con sus mensajes)</a:t>
            </a:r>
          </a:p>
          <a:p>
            <a:pPr marL="1657350" lvl="3" indent="-285750">
              <a:buFont typeface="Wingdings" panose="05000000000000000000" pitchFamily="2" charset="2"/>
              <a:buChar char="v"/>
            </a:pPr>
            <a:r>
              <a:rPr lang="es-ES" sz="1400" dirty="0">
                <a:latin typeface="Arial" panose="020B0604020202020204" pitchFamily="34" charset="0"/>
                <a:cs typeface="Arial" panose="020B0604020202020204" pitchFamily="34" charset="0"/>
              </a:rPr>
              <a:t>Avituallamiento en sí desde puerto de GI: reexportación sin T2GI previo (formalidades avituallamiento)</a:t>
            </a:r>
          </a:p>
          <a:p>
            <a:pPr marL="1657350" lvl="3" indent="-285750">
              <a:buFont typeface="Wingdings" panose="05000000000000000000" pitchFamily="2" charset="2"/>
              <a:buChar char="q"/>
            </a:pPr>
            <a:endParaRPr lang="es-ES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es-ES" sz="1600" b="1" dirty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Mercancía no UE</a:t>
            </a:r>
          </a:p>
          <a:p>
            <a:pPr marL="742950" lvl="1" indent="-285750">
              <a:buFont typeface="Courier New" panose="02070309020205020404" pitchFamily="49" charset="0"/>
              <a:buChar char="o"/>
            </a:pPr>
            <a:endParaRPr lang="es-ES" sz="1600" b="1" dirty="0">
              <a:solidFill>
                <a:schemeClr val="accent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200150" lvl="2" indent="-285750">
              <a:buFont typeface="Wingdings" panose="05000000000000000000" pitchFamily="2" charset="2"/>
              <a:buChar char="q"/>
            </a:pPr>
            <a:r>
              <a:rPr lang="es-ES" sz="14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Canal: </a:t>
            </a:r>
            <a:r>
              <a:rPr lang="es-ES" sz="1400" dirty="0">
                <a:latin typeface="Arial" panose="020B0604020202020204" pitchFamily="34" charset="0"/>
                <a:cs typeface="Arial" panose="020B0604020202020204" pitchFamily="34" charset="0"/>
              </a:rPr>
              <a:t>vía terrestre o vía marítima (directamente de territorio tercero o DCP Algeciras)</a:t>
            </a:r>
          </a:p>
          <a:p>
            <a:pPr marL="1200150" lvl="2" indent="-285750">
              <a:buFont typeface="Wingdings" panose="05000000000000000000" pitchFamily="2" charset="2"/>
              <a:buChar char="q"/>
            </a:pPr>
            <a:r>
              <a:rPr lang="es-ES" sz="14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Operativa: </a:t>
            </a:r>
            <a:r>
              <a:rPr lang="es-ES" sz="1400" dirty="0">
                <a:latin typeface="Arial" panose="020B0604020202020204" pitchFamily="34" charset="0"/>
                <a:cs typeface="Arial" panose="020B0604020202020204" pitchFamily="34" charset="0"/>
              </a:rPr>
              <a:t>suministro directo o inclusión física de mercancía en DA y posterior suministro</a:t>
            </a:r>
          </a:p>
          <a:p>
            <a:pPr marL="1200150" lvl="2" indent="-285750">
              <a:buFont typeface="Wingdings" panose="05000000000000000000" pitchFamily="2" charset="2"/>
              <a:buChar char="q"/>
            </a:pPr>
            <a:r>
              <a:rPr lang="es-ES" sz="14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Dos momentos temporales</a:t>
            </a:r>
            <a:r>
              <a:rPr lang="es-ES" sz="1400" b="1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1200150" lvl="2" indent="-285750">
              <a:buFont typeface="Wingdings" panose="05000000000000000000" pitchFamily="2" charset="2"/>
              <a:buChar char="q"/>
            </a:pPr>
            <a:endParaRPr lang="es-ES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657350" lvl="3" indent="-285750">
              <a:buFont typeface="Wingdings" panose="05000000000000000000" pitchFamily="2" charset="2"/>
              <a:buChar char="q"/>
            </a:pPr>
            <a:r>
              <a:rPr lang="es-ES" sz="1400" dirty="0">
                <a:latin typeface="Arial" panose="020B0604020202020204" pitchFamily="34" charset="0"/>
                <a:cs typeface="Arial" panose="020B0604020202020204" pitchFamily="34" charset="0"/>
              </a:rPr>
              <a:t>Entrada de mercancía en GI: H1 </a:t>
            </a:r>
            <a:r>
              <a:rPr lang="es-ES" sz="1400" dirty="0" err="1">
                <a:latin typeface="Arial" panose="020B0604020202020204" pitchFamily="34" charset="0"/>
                <a:cs typeface="Arial" panose="020B0604020202020204" pitchFamily="34" charset="0"/>
              </a:rPr>
              <a:t>rég</a:t>
            </a:r>
            <a:r>
              <a:rPr lang="es-ES" sz="1400" dirty="0">
                <a:latin typeface="Arial" panose="020B0604020202020204" pitchFamily="34" charset="0"/>
                <a:cs typeface="Arial" panose="020B0604020202020204" pitchFamily="34" charset="0"/>
              </a:rPr>
              <a:t> 71 + </a:t>
            </a:r>
            <a:r>
              <a:rPr lang="es-ES" sz="1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(T1GI)***</a:t>
            </a:r>
          </a:p>
          <a:p>
            <a:pPr marL="1657350" lvl="3" indent="-285750">
              <a:buFont typeface="Wingdings" panose="05000000000000000000" pitchFamily="2" charset="2"/>
              <a:buChar char="q"/>
            </a:pPr>
            <a:r>
              <a:rPr lang="es-ES" sz="1400" dirty="0">
                <a:latin typeface="Arial" panose="020B0604020202020204" pitchFamily="34" charset="0"/>
                <a:cs typeface="Arial" panose="020B0604020202020204" pitchFamily="34" charset="0"/>
              </a:rPr>
              <a:t>Avituallamiento en sí desde puerto de GI: reexportación sin T1GI (formalidades avituallamiento)</a:t>
            </a:r>
          </a:p>
        </p:txBody>
      </p:sp>
    </p:spTree>
    <p:extLst>
      <p:ext uri="{BB962C8B-B14F-4D97-AF65-F5344CB8AC3E}">
        <p14:creationId xmlns:p14="http://schemas.microsoft.com/office/powerpoint/2010/main" val="3623689954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extLst>
              <a:ext uri="{FF2B5EF4-FFF2-40B4-BE49-F238E27FC236}">
                <a16:creationId xmlns:a16="http://schemas.microsoft.com/office/drawing/2014/main" id="{8E133E58-D160-9742-E5EF-51DBFD38E329}"/>
              </a:ext>
            </a:extLst>
          </p:cNvPr>
          <p:cNvSpPr txBox="1"/>
          <p:nvPr/>
        </p:nvSpPr>
        <p:spPr>
          <a:xfrm>
            <a:off x="1384420" y="2794474"/>
            <a:ext cx="1218630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4000" b="1" dirty="0">
                <a:latin typeface="Arial" panose="020B0604020202020204" pitchFamily="34" charset="0"/>
                <a:cs typeface="Arial" panose="020B0604020202020204" pitchFamily="34" charset="0"/>
              </a:rPr>
              <a:t>PRECINTOS Y CÓDIGOS ESPECIALES </a:t>
            </a:r>
          </a:p>
        </p:txBody>
      </p:sp>
    </p:spTree>
    <p:extLst>
      <p:ext uri="{BB962C8B-B14F-4D97-AF65-F5344CB8AC3E}">
        <p14:creationId xmlns:p14="http://schemas.microsoft.com/office/powerpoint/2010/main" val="2511824930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1C7891">
                <a:alpha val="100000"/>
              </a:srgbClr>
            </a:gs>
            <a:gs pos="33333">
              <a:srgbClr val="1C3F91">
                <a:alpha val="100000"/>
              </a:srgbClr>
            </a:gs>
            <a:gs pos="66667">
              <a:srgbClr val="182449">
                <a:alpha val="100000"/>
              </a:srgbClr>
            </a:gs>
            <a:gs pos="100000">
              <a:srgbClr val="070B17">
                <a:alpha val="100000"/>
              </a:srgbClr>
            </a:gs>
          </a:gsLst>
          <a:path path="circle">
            <a:fillToRect r="100000" b="100000"/>
          </a:path>
          <a:tileRect l="-100000" t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uadroTexto 5"/>
          <p:cNvSpPr txBox="1"/>
          <p:nvPr/>
        </p:nvSpPr>
        <p:spPr>
          <a:xfrm>
            <a:off x="1003157" y="2020107"/>
            <a:ext cx="9962147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24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4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GRACIAS POR SU ATENCIÓN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24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57A90235-5218-827F-1E2B-8B11772A780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72337" y="4164719"/>
            <a:ext cx="2448632" cy="1558466"/>
          </a:xfrm>
          <a:prstGeom prst="rect">
            <a:avLst/>
          </a:prstGeom>
        </p:spPr>
      </p:pic>
      <p:pic>
        <p:nvPicPr>
          <p:cNvPr id="3" name="Imagen 2">
            <a:extLst>
              <a:ext uri="{FF2B5EF4-FFF2-40B4-BE49-F238E27FC236}">
                <a16:creationId xmlns:a16="http://schemas.microsoft.com/office/drawing/2014/main" id="{CE004CBA-70D8-2143-97E2-3C4CE83DE28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296930" y="325487"/>
            <a:ext cx="2895070" cy="1306380"/>
          </a:xfrm>
          <a:prstGeom prst="rect">
            <a:avLst/>
          </a:prstGeom>
        </p:spPr>
      </p:pic>
      <p:pic>
        <p:nvPicPr>
          <p:cNvPr id="4" name="Imagen 3">
            <a:extLst>
              <a:ext uri="{FF2B5EF4-FFF2-40B4-BE49-F238E27FC236}">
                <a16:creationId xmlns:a16="http://schemas.microsoft.com/office/drawing/2014/main" id="{8B597204-E925-B727-0897-97333C3D424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918179" y="1631866"/>
            <a:ext cx="1594242" cy="2255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36205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2">
            <a:extLst>
              <a:ext uri="{FF2B5EF4-FFF2-40B4-BE49-F238E27FC236}">
                <a16:creationId xmlns:a16="http://schemas.microsoft.com/office/drawing/2014/main" id="{A53AB41E-9867-258B-6179-4CD23BFA4971}"/>
              </a:ext>
            </a:extLst>
          </p:cNvPr>
          <p:cNvSpPr txBox="1"/>
          <p:nvPr/>
        </p:nvSpPr>
        <p:spPr>
          <a:xfrm>
            <a:off x="2189747" y="3013501"/>
            <a:ext cx="7812505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4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ASPECTOS GENERALES</a:t>
            </a:r>
          </a:p>
        </p:txBody>
      </p:sp>
    </p:spTree>
    <p:extLst>
      <p:ext uri="{BB962C8B-B14F-4D97-AF65-F5344CB8AC3E}">
        <p14:creationId xmlns:p14="http://schemas.microsoft.com/office/powerpoint/2010/main" val="14848948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524780" y="1256467"/>
            <a:ext cx="10587789" cy="28315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Arial" panose="020B0604020202020204" pitchFamily="34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Calibri"/>
              <a:ea typeface="+mn-ea"/>
              <a:cs typeface="Arial" panose="020B0604020202020204" pitchFamily="34" charset="0"/>
            </a:endParaRPr>
          </a:p>
          <a:p>
            <a:pPr marL="457200" marR="0" lvl="1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Arial" panose="020B0604020202020204" pitchFamily="34" charset="0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endParaRPr kumimoji="0" lang="es-ES" sz="18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Calibri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6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Calibri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Calibri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Calibri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Calibri"/>
              <a:ea typeface="+mn-ea"/>
              <a:cs typeface="Arial" panose="020B0604020202020204" pitchFamily="34" charset="0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endParaRPr kumimoji="0" lang="es-ES" sz="18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Calibri"/>
              <a:ea typeface="+mn-ea"/>
              <a:cs typeface="Arial" panose="020B0604020202020204" pitchFamily="34" charset="0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endParaRPr kumimoji="0" lang="es-ES" sz="18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Calibri"/>
              <a:ea typeface="+mn-ea"/>
              <a:cs typeface="Arial" panose="020B0604020202020204" pitchFamily="34" charset="0"/>
            </a:endParaRP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17E69D05-58CB-0BC6-377C-0995013B5CB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3613" y="0"/>
            <a:ext cx="11464773" cy="62652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36438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524780" y="1256467"/>
            <a:ext cx="10587789" cy="28315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Arial" panose="020B0604020202020204" pitchFamily="34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Calibri"/>
              <a:ea typeface="+mn-ea"/>
              <a:cs typeface="Arial" panose="020B0604020202020204" pitchFamily="34" charset="0"/>
            </a:endParaRPr>
          </a:p>
          <a:p>
            <a:pPr marL="457200" marR="0" lvl="1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Arial" panose="020B0604020202020204" pitchFamily="34" charset="0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endParaRPr kumimoji="0" lang="es-ES" sz="18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Calibri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6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Calibri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Calibri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Calibri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Calibri"/>
              <a:ea typeface="+mn-ea"/>
              <a:cs typeface="Arial" panose="020B0604020202020204" pitchFamily="34" charset="0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endParaRPr kumimoji="0" lang="es-ES" sz="18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Calibri"/>
              <a:ea typeface="+mn-ea"/>
              <a:cs typeface="Arial" panose="020B0604020202020204" pitchFamily="34" charset="0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endParaRPr kumimoji="0" lang="es-ES" sz="18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Calibri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0F945C31-6E81-0309-F36C-BEB3251F34B5}"/>
              </a:ext>
            </a:extLst>
          </p:cNvPr>
          <p:cNvSpPr txBox="1"/>
          <p:nvPr/>
        </p:nvSpPr>
        <p:spPr>
          <a:xfrm>
            <a:off x="2899012" y="2491710"/>
            <a:ext cx="821355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4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PLANTEAMIENTO INICIAL </a:t>
            </a:r>
          </a:p>
        </p:txBody>
      </p:sp>
    </p:spTree>
    <p:extLst>
      <p:ext uri="{BB962C8B-B14F-4D97-AF65-F5344CB8AC3E}">
        <p14:creationId xmlns:p14="http://schemas.microsoft.com/office/powerpoint/2010/main" val="11840804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524780" y="1256467"/>
            <a:ext cx="10587789" cy="28315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Arial" panose="020B0604020202020204" pitchFamily="34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Calibri"/>
              <a:ea typeface="+mn-ea"/>
              <a:cs typeface="Arial" panose="020B0604020202020204" pitchFamily="34" charset="0"/>
            </a:endParaRPr>
          </a:p>
          <a:p>
            <a:pPr marL="457200" marR="0" lvl="1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Arial" panose="020B0604020202020204" pitchFamily="34" charset="0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endParaRPr kumimoji="0" lang="es-ES" sz="18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Calibri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6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Calibri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Calibri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Calibri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Calibri"/>
              <a:ea typeface="+mn-ea"/>
              <a:cs typeface="Arial" panose="020B0604020202020204" pitchFamily="34" charset="0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endParaRPr kumimoji="0" lang="es-ES" sz="18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Calibri"/>
              <a:ea typeface="+mn-ea"/>
              <a:cs typeface="Arial" panose="020B0604020202020204" pitchFamily="34" charset="0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endParaRPr kumimoji="0" lang="es-ES" sz="18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Calibri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67962D19-020C-6E5A-5714-6C4163BF41B4}"/>
              </a:ext>
            </a:extLst>
          </p:cNvPr>
          <p:cNvSpPr txBox="1"/>
          <p:nvPr/>
        </p:nvSpPr>
        <p:spPr>
          <a:xfrm>
            <a:off x="360947" y="593560"/>
            <a:ext cx="11470105" cy="51090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La </a:t>
            </a:r>
            <a:r>
              <a:rPr lang="es-ES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entrada de mercancías </a:t>
            </a: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en Gibraltar, durante el periodo transitorio, está sujeta a formalidades aduaneras.</a:t>
            </a:r>
          </a:p>
          <a:p>
            <a:endParaRPr lang="es-E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s-E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es-ES" u="sng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Mercancía UE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endParaRPr lang="es-ES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s-ES" sz="1400" dirty="0">
                <a:latin typeface="Arial" panose="020B0604020202020204" pitchFamily="34" charset="0"/>
                <a:cs typeface="Arial" panose="020B0604020202020204" pitchFamily="34" charset="0"/>
              </a:rPr>
              <a:t>Con carácter general por tierra y excepcionalmente por mar desde DCP Algeciras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endParaRPr lang="es-ES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s-ES" sz="1400" dirty="0">
                <a:latin typeface="Arial" panose="020B0604020202020204" pitchFamily="34" charset="0"/>
                <a:cs typeface="Arial" panose="020B0604020202020204" pitchFamily="34" charset="0"/>
              </a:rPr>
              <a:t>Formalidades (tanto por tierra como por mar): </a:t>
            </a:r>
            <a:r>
              <a:rPr lang="es-ES" sz="1400" b="1" dirty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exportación + T2GI 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endParaRPr lang="es-E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es-ES" u="sng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Mercancía no UE</a:t>
            </a:r>
          </a:p>
          <a:p>
            <a:pPr marL="285750" indent="-285750">
              <a:buFontTx/>
              <a:buChar char="-"/>
            </a:pPr>
            <a:endParaRPr lang="es-E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s-ES" sz="1400" dirty="0">
                <a:latin typeface="Arial" panose="020B0604020202020204" pitchFamily="34" charset="0"/>
                <a:cs typeface="Arial" panose="020B0604020202020204" pitchFamily="34" charset="0"/>
              </a:rPr>
              <a:t>Con carácter general por tierra, y excepcionalmente, por mar. 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endParaRPr lang="es-ES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s-ES" sz="1400" dirty="0">
                <a:latin typeface="Arial" panose="020B0604020202020204" pitchFamily="34" charset="0"/>
                <a:cs typeface="Arial" panose="020B0604020202020204" pitchFamily="34" charset="0"/>
              </a:rPr>
              <a:t>Formalidades: 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endParaRPr lang="es-ES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200150" lvl="2" indent="-285750">
              <a:buFont typeface="Wingdings" panose="05000000000000000000" pitchFamily="2" charset="2"/>
              <a:buChar char="§"/>
            </a:pPr>
            <a:r>
              <a:rPr lang="es-ES" sz="1400" dirty="0">
                <a:latin typeface="Arial" panose="020B0604020202020204" pitchFamily="34" charset="0"/>
                <a:cs typeface="Arial" panose="020B0604020202020204" pitchFamily="34" charset="0"/>
              </a:rPr>
              <a:t>Si entrada por tierra desde DCP a GIB: </a:t>
            </a:r>
            <a:r>
              <a:rPr lang="es-ES" sz="1400" b="1" dirty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importación + T1GI </a:t>
            </a:r>
          </a:p>
          <a:p>
            <a:pPr marL="1200150" lvl="2" indent="-285750">
              <a:buFont typeface="Wingdings" panose="05000000000000000000" pitchFamily="2" charset="2"/>
              <a:buChar char="§"/>
            </a:pPr>
            <a:endParaRPr lang="es-ES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200150" lvl="2" indent="-285750">
              <a:buFont typeface="Wingdings" panose="05000000000000000000" pitchFamily="2" charset="2"/>
              <a:buChar char="§"/>
            </a:pPr>
            <a:r>
              <a:rPr lang="es-ES" sz="1400" dirty="0">
                <a:latin typeface="Arial" panose="020B0604020202020204" pitchFamily="34" charset="0"/>
                <a:cs typeface="Arial" panose="020B0604020202020204" pitchFamily="34" charset="0"/>
              </a:rPr>
              <a:t>Si entrada directa por mar desde territorios terceros para vincular a RPA, IT o DA: </a:t>
            </a:r>
            <a:r>
              <a:rPr lang="es-ES" sz="1400" b="1" dirty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importación sin T1GI. </a:t>
            </a:r>
          </a:p>
          <a:p>
            <a:pPr marL="1200150" lvl="2" indent="-285750">
              <a:buFont typeface="Wingdings" panose="05000000000000000000" pitchFamily="2" charset="2"/>
              <a:buChar char="§"/>
            </a:pPr>
            <a:endParaRPr lang="es-ES" sz="1400" b="1" dirty="0">
              <a:solidFill>
                <a:srgbClr val="FFC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2"/>
            <a:r>
              <a:rPr lang="es-ES" sz="1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DUDA - </a:t>
            </a:r>
            <a:r>
              <a:rPr lang="es-ES" sz="1400" dirty="0">
                <a:latin typeface="Arial" panose="020B0604020202020204" pitchFamily="34" charset="0"/>
                <a:cs typeface="Arial" panose="020B0604020202020204" pitchFamily="34" charset="0"/>
              </a:rPr>
              <a:t>carburante no UE POR MAR desde DCP ALGECIRAS – PUERTO GIB </a:t>
            </a:r>
            <a:r>
              <a:rPr lang="es-ES" sz="1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(PENDIENTE DE RESPUESTA DG TAXUD COMISIÓN EUROPEA)</a:t>
            </a:r>
          </a:p>
        </p:txBody>
      </p:sp>
    </p:spTree>
    <p:extLst>
      <p:ext uri="{BB962C8B-B14F-4D97-AF65-F5344CB8AC3E}">
        <p14:creationId xmlns:p14="http://schemas.microsoft.com/office/powerpoint/2010/main" val="3252448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524780" y="1256467"/>
            <a:ext cx="10587789" cy="28315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Arial" panose="020B0604020202020204" pitchFamily="34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Calibri"/>
              <a:ea typeface="+mn-ea"/>
              <a:cs typeface="Arial" panose="020B0604020202020204" pitchFamily="34" charset="0"/>
            </a:endParaRPr>
          </a:p>
          <a:p>
            <a:pPr marL="457200" marR="0" lvl="1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Arial" panose="020B0604020202020204" pitchFamily="34" charset="0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endParaRPr kumimoji="0" lang="es-ES" sz="18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Calibri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6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Calibri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Calibri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Calibri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Calibri"/>
              <a:ea typeface="+mn-ea"/>
              <a:cs typeface="Arial" panose="020B0604020202020204" pitchFamily="34" charset="0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endParaRPr kumimoji="0" lang="es-ES" sz="18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Calibri"/>
              <a:ea typeface="+mn-ea"/>
              <a:cs typeface="Arial" panose="020B0604020202020204" pitchFamily="34" charset="0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endParaRPr kumimoji="0" lang="es-ES" sz="18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Calibri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67962D19-020C-6E5A-5714-6C4163BF41B4}"/>
              </a:ext>
            </a:extLst>
          </p:cNvPr>
          <p:cNvSpPr txBox="1"/>
          <p:nvPr/>
        </p:nvSpPr>
        <p:spPr>
          <a:xfrm>
            <a:off x="360947" y="307776"/>
            <a:ext cx="11470105" cy="52937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La </a:t>
            </a:r>
            <a:r>
              <a:rPr lang="es-ES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salida de mercancías </a:t>
            </a:r>
            <a:r>
              <a:rPr lang="es-ES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</a:t>
            </a:r>
            <a:r>
              <a:rPr kumimoji="0" lang="es-E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Gibraltar, durante el periodo transitorio, está sujeta a formalidades aduaneras.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kumimoji="0" lang="es-ES" sz="1800" b="0" i="0" u="sng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Mercancía incluida en régimen especial fiscal o a libre circulación en GI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endParaRPr kumimoji="0" lang="es-ES" sz="1600" b="0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es-ES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Con carácter general por tierra y excepcionalmente por mar desde DF para avituallamiento de buques/aeronaves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endParaRPr kumimoji="0" lang="es-ES" sz="1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es-ES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Formalidades</a:t>
            </a:r>
            <a:r>
              <a:rPr kumimoji="0" lang="es-ES" sz="1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endParaRPr lang="es-ES" sz="1400" b="1" dirty="0">
              <a:solidFill>
                <a:srgbClr val="FFC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200150" lvl="2" indent="-285750">
              <a:buFont typeface="Wingdings" panose="05000000000000000000" pitchFamily="2" charset="2"/>
              <a:buChar char="§"/>
            </a:pPr>
            <a:r>
              <a:rPr lang="es-ES" sz="1400" dirty="0">
                <a:latin typeface="Arial" panose="020B0604020202020204" pitchFamily="34" charset="0"/>
                <a:cs typeface="Arial" panose="020B0604020202020204" pitchFamily="34" charset="0"/>
              </a:rPr>
              <a:t>Salida por tierra desde GI: </a:t>
            </a:r>
            <a:r>
              <a:rPr lang="es-ES" sz="1400" b="1" dirty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T2GI + declaración que proceda en DCP </a:t>
            </a:r>
          </a:p>
          <a:p>
            <a:pPr marL="1200150" lvl="2" indent="-285750">
              <a:buFont typeface="Wingdings" panose="05000000000000000000" pitchFamily="2" charset="2"/>
              <a:buChar char="§"/>
            </a:pPr>
            <a:endParaRPr lang="es-ES" sz="1400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200150" lvl="2" indent="-285750">
              <a:buFont typeface="Wingdings" panose="05000000000000000000" pitchFamily="2" charset="2"/>
              <a:buChar char="§"/>
            </a:pPr>
            <a:r>
              <a:rPr kumimoji="0" lang="es-ES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Salida por mar/aire (solo DF para avituallamientos): </a:t>
            </a:r>
            <a:r>
              <a:rPr kumimoji="0" lang="es-ES" sz="1400" b="1" i="0" u="none" strike="noStrike" kern="1200" cap="none" spc="0" normalizeH="0" baseline="0" noProof="0" dirty="0">
                <a:ln>
                  <a:noFill/>
                </a:ln>
                <a:solidFill>
                  <a:schemeClr val="accent6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declaración de reexportación (NO T2GI previo)</a:t>
            </a:r>
          </a:p>
          <a:p>
            <a:pPr marL="1200150" lvl="2" indent="-285750">
              <a:buFont typeface="Wingdings" panose="05000000000000000000" pitchFamily="2" charset="2"/>
              <a:buChar char="§"/>
            </a:pPr>
            <a:endParaRPr kumimoji="0" lang="es-ES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kumimoji="0" lang="es-ES" sz="1800" b="0" i="0" u="sng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Mercancía incluida en régimen especial aduanero (lo que llegó a GI de terceros y no se declaró régimen 40)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es-ES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Con carácter general por tierra, y excepcionalmente, por mar. 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endParaRPr kumimoji="0" lang="es-ES" sz="1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es-ES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Formalidades: 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endParaRPr kumimoji="0" lang="es-ES" sz="1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200150" lvl="2" indent="-285750">
              <a:buFont typeface="Wingdings" panose="05000000000000000000" pitchFamily="2" charset="2"/>
              <a:buChar char="§"/>
            </a:pPr>
            <a:r>
              <a:rPr lang="es-ES" sz="14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Salida por tierra desde GI: </a:t>
            </a:r>
            <a:r>
              <a:rPr kumimoji="0" lang="es-ES" sz="1400" b="1" i="0" u="none" strike="noStrike" kern="1200" cap="none" spc="0" normalizeH="0" baseline="0" noProof="0" dirty="0">
                <a:ln>
                  <a:noFill/>
                </a:ln>
                <a:solidFill>
                  <a:schemeClr val="accent6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T1GI + declaración que proceda en DCP</a:t>
            </a:r>
          </a:p>
          <a:p>
            <a:pPr marL="1200150" lvl="2" indent="-285750">
              <a:buFont typeface="Wingdings" panose="05000000000000000000" pitchFamily="2" charset="2"/>
              <a:buChar char="§"/>
            </a:pPr>
            <a:endParaRPr kumimoji="0" lang="es-ES" sz="1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200150" lvl="2" indent="-285750">
              <a:buFont typeface="Wingdings" panose="05000000000000000000" pitchFamily="2" charset="2"/>
              <a:buChar char="§"/>
            </a:pPr>
            <a:r>
              <a:rPr lang="es-ES" sz="14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Salida por mar (RPA/IT) o mar/aire (si DA) para avituallamientos: </a:t>
            </a:r>
            <a:r>
              <a:rPr lang="es-ES" sz="1400" b="1" dirty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declaración de reexportación (NO T1GI previo)</a:t>
            </a:r>
            <a:endParaRPr kumimoji="0" lang="es-ES" sz="1400" b="1" i="0" u="none" strike="noStrike" kern="1200" cap="none" spc="0" normalizeH="0" baseline="0" noProof="0" dirty="0">
              <a:ln>
                <a:noFill/>
              </a:ln>
              <a:solidFill>
                <a:schemeClr val="accent6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733541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4134254" y="2555878"/>
            <a:ext cx="1058778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4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IMPORTACIÓN</a:t>
            </a:r>
          </a:p>
        </p:txBody>
      </p:sp>
    </p:spTree>
    <p:extLst>
      <p:ext uri="{BB962C8B-B14F-4D97-AF65-F5344CB8AC3E}">
        <p14:creationId xmlns:p14="http://schemas.microsoft.com/office/powerpoint/2010/main" val="3987610072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3696</Words>
  <Application>Microsoft Office PowerPoint</Application>
  <PresentationFormat>Panorámica</PresentationFormat>
  <Paragraphs>623</Paragraphs>
  <Slides>36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36</vt:i4>
      </vt:variant>
    </vt:vector>
  </HeadingPairs>
  <TitlesOfParts>
    <vt:vector size="42" baseType="lpstr">
      <vt:lpstr>Arial</vt:lpstr>
      <vt:lpstr>Arial Rounded MT Bold</vt:lpstr>
      <vt:lpstr>Calibri</vt:lpstr>
      <vt:lpstr>Courier New</vt:lpstr>
      <vt:lpstr>Wingdings</vt:lpstr>
      <vt:lpstr>1_Office Theme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2026-07-14T07:49:11Z</dcterms:created>
  <dcterms:modified xsi:type="dcterms:W3CDTF">2026-07-14T07:49:36Z</dcterms:modified>
</cp:coreProperties>
</file>